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68" r:id="rId3"/>
    <p:sldId id="271" r:id="rId4"/>
    <p:sldId id="333" r:id="rId5"/>
    <p:sldId id="288" r:id="rId6"/>
    <p:sldId id="367" r:id="rId7"/>
    <p:sldId id="355" r:id="rId8"/>
    <p:sldId id="360" r:id="rId9"/>
    <p:sldId id="356" r:id="rId10"/>
    <p:sldId id="364" r:id="rId11"/>
    <p:sldId id="359" r:id="rId12"/>
    <p:sldId id="358" r:id="rId13"/>
    <p:sldId id="357" r:id="rId14"/>
    <p:sldId id="324" r:id="rId15"/>
    <p:sldId id="325" r:id="rId16"/>
    <p:sldId id="321" r:id="rId17"/>
    <p:sldId id="276" r:id="rId18"/>
    <p:sldId id="289" r:id="rId19"/>
    <p:sldId id="366" r:id="rId20"/>
    <p:sldId id="361" r:id="rId21"/>
    <p:sldId id="363" r:id="rId22"/>
    <p:sldId id="362" r:id="rId23"/>
    <p:sldId id="277" r:id="rId24"/>
    <p:sldId id="298" r:id="rId25"/>
    <p:sldId id="278" r:id="rId26"/>
    <p:sldId id="279" r:id="rId27"/>
    <p:sldId id="292" r:id="rId28"/>
    <p:sldId id="368" r:id="rId29"/>
    <p:sldId id="369" r:id="rId30"/>
    <p:sldId id="308" r:id="rId31"/>
    <p:sldId id="297" r:id="rId32"/>
    <p:sldId id="371" r:id="rId33"/>
    <p:sldId id="370" r:id="rId34"/>
    <p:sldId id="309" r:id="rId35"/>
    <p:sldId id="281" r:id="rId36"/>
    <p:sldId id="296" r:id="rId37"/>
    <p:sldId id="374" r:id="rId38"/>
    <p:sldId id="372" r:id="rId39"/>
    <p:sldId id="310" r:id="rId40"/>
    <p:sldId id="261" r:id="rId41"/>
    <p:sldId id="282" r:id="rId42"/>
    <p:sldId id="295" r:id="rId43"/>
    <p:sldId id="377" r:id="rId44"/>
    <p:sldId id="375" r:id="rId45"/>
    <p:sldId id="376" r:id="rId46"/>
    <p:sldId id="311" r:id="rId47"/>
    <p:sldId id="283" r:id="rId48"/>
    <p:sldId id="327" r:id="rId49"/>
    <p:sldId id="326" r:id="rId50"/>
    <p:sldId id="378" r:id="rId51"/>
    <p:sldId id="379" r:id="rId52"/>
    <p:sldId id="380" r:id="rId53"/>
    <p:sldId id="345" r:id="rId54"/>
    <p:sldId id="328" r:id="rId55"/>
    <p:sldId id="285" r:id="rId56"/>
    <p:sldId id="381" r:id="rId57"/>
    <p:sldId id="382" r:id="rId58"/>
    <p:sldId id="383" r:id="rId59"/>
    <p:sldId id="312" r:id="rId60"/>
    <p:sldId id="266" r:id="rId6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FF00"/>
    <a:srgbClr val="FF0000"/>
    <a:srgbClr val="FF99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D8739-3A24-428D-BE7F-260439DB67A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594979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9F76D-8F73-4254-A2D2-C2CDD8FE901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35271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FCA74-BE6E-4CB0-98CC-C559E52AB17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974177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531CA-BFBA-4651-BDED-2A2E164D8C9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643372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C7C16-BB60-42D4-AAA5-9B8C1A28B32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467307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92257-C01E-4B93-BF44-B61F3870014A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613668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431D1-759E-45E6-9AAF-087AFB0CBCE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97344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B5866-2D35-4BA3-9C58-DC20BE30BE50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794380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FAABF-36E8-47C1-AC50-D34439F309CD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580749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342D4-B4D0-437D-82E7-BCE21B9830F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826686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E792B-87D2-4075-AFDE-D9B0325CCAE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217687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text styles</a:t>
            </a:r>
          </a:p>
          <a:p>
            <a:pPr lvl="1"/>
            <a:r>
              <a:rPr lang="en-US" altLang="sr-Latn-RS" smtClean="0"/>
              <a:t>Second level</a:t>
            </a:r>
          </a:p>
          <a:p>
            <a:pPr lvl="2"/>
            <a:r>
              <a:rPr lang="en-US" altLang="sr-Latn-RS" smtClean="0"/>
              <a:t>Third level</a:t>
            </a:r>
          </a:p>
          <a:p>
            <a:pPr lvl="3"/>
            <a:r>
              <a:rPr lang="en-US" altLang="sr-Latn-RS" smtClean="0"/>
              <a:t>Fourth level</a:t>
            </a:r>
          </a:p>
          <a:p>
            <a:pPr lvl="4"/>
            <a:r>
              <a:rPr lang="en-US" altLang="sr-Latn-R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449AC96-9F5C-4806-B7CA-21999794633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sr-Latn-RS" smtClean="0"/>
              <a:t>KOSTI  LICA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sr-Latn-CS" altLang="sr-Latn-RS" b="1" smtClean="0"/>
              <a:t>Parne : </a:t>
            </a:r>
          </a:p>
          <a:p>
            <a:pPr eaLnBrk="1" hangingPunct="1"/>
            <a:r>
              <a:rPr lang="sr-Latn-CS" altLang="sr-Latn-RS" b="1" smtClean="0">
                <a:solidFill>
                  <a:srgbClr val="FF0000"/>
                </a:solidFill>
              </a:rPr>
              <a:t>Maxilla</a:t>
            </a:r>
          </a:p>
          <a:p>
            <a:pPr eaLnBrk="1" hangingPunct="1"/>
            <a:r>
              <a:rPr lang="sr-Latn-CS" altLang="sr-Latn-RS" b="1" smtClean="0">
                <a:solidFill>
                  <a:srgbClr val="FF0000"/>
                </a:solidFill>
              </a:rPr>
              <a:t>Os palatinum</a:t>
            </a:r>
          </a:p>
          <a:p>
            <a:pPr eaLnBrk="1" hangingPunct="1"/>
            <a:r>
              <a:rPr lang="sr-Latn-CS" altLang="sr-Latn-RS" b="1" smtClean="0">
                <a:solidFill>
                  <a:srgbClr val="FF0000"/>
                </a:solidFill>
              </a:rPr>
              <a:t>Os zygomaticum</a:t>
            </a:r>
          </a:p>
          <a:p>
            <a:pPr eaLnBrk="1" hangingPunct="1"/>
            <a:r>
              <a:rPr lang="sr-Latn-CS" altLang="sr-Latn-RS" b="1" smtClean="0">
                <a:solidFill>
                  <a:srgbClr val="FF0000"/>
                </a:solidFill>
              </a:rPr>
              <a:t>Os nasale</a:t>
            </a:r>
          </a:p>
          <a:p>
            <a:pPr eaLnBrk="1" hangingPunct="1"/>
            <a:r>
              <a:rPr lang="sr-Latn-CS" altLang="sr-Latn-RS" b="1" smtClean="0">
                <a:solidFill>
                  <a:srgbClr val="FF0000"/>
                </a:solidFill>
              </a:rPr>
              <a:t>Os lacrimale</a:t>
            </a:r>
          </a:p>
          <a:p>
            <a:pPr eaLnBrk="1" hangingPunct="1"/>
            <a:r>
              <a:rPr lang="sr-Latn-CS" altLang="sr-Latn-RS" b="1" smtClean="0">
                <a:solidFill>
                  <a:srgbClr val="FF0000"/>
                </a:solidFill>
              </a:rPr>
              <a:t>Concha nasalis inferior</a:t>
            </a:r>
          </a:p>
          <a:p>
            <a:pPr eaLnBrk="1" hangingPunct="1"/>
            <a:endParaRPr lang="en-US" altLang="sr-Latn-RS" smtClean="0"/>
          </a:p>
        </p:txBody>
      </p:sp>
      <p:sp>
        <p:nvSpPr>
          <p:cNvPr id="2052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sr-Latn-CS" altLang="sr-Latn-RS" b="1" smtClean="0"/>
              <a:t>Neparne </a:t>
            </a:r>
          </a:p>
          <a:p>
            <a:pPr eaLnBrk="1" hangingPunct="1"/>
            <a:r>
              <a:rPr lang="sr-Latn-CS" altLang="sr-Latn-RS" b="1" smtClean="0">
                <a:solidFill>
                  <a:srgbClr val="0000FF"/>
                </a:solidFill>
              </a:rPr>
              <a:t>Mandibula</a:t>
            </a:r>
          </a:p>
          <a:p>
            <a:pPr eaLnBrk="1" hangingPunct="1"/>
            <a:r>
              <a:rPr lang="sr-Latn-CS" altLang="sr-Latn-RS" b="1" smtClean="0">
                <a:solidFill>
                  <a:srgbClr val="0000FF"/>
                </a:solidFill>
              </a:rPr>
              <a:t>Vomer</a:t>
            </a:r>
          </a:p>
          <a:p>
            <a:pPr eaLnBrk="1" hangingPunct="1"/>
            <a:r>
              <a:rPr lang="sr-Latn-CS" altLang="sr-Latn-RS" b="1" smtClean="0">
                <a:solidFill>
                  <a:srgbClr val="0000FF"/>
                </a:solidFill>
              </a:rPr>
              <a:t>Os hyoideum</a:t>
            </a:r>
            <a:endParaRPr lang="en-US" altLang="sr-Latn-RS" b="1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3" descr="D:\My Documents\My Scans\maxilla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52" t="19893" r="5499" b="49332"/>
          <a:stretch>
            <a:fillRect/>
          </a:stretch>
        </p:blipFill>
        <p:spPr bwMode="auto">
          <a:xfrm>
            <a:off x="214313" y="1357313"/>
            <a:ext cx="8715375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" descr="D:\My Documents\My Scans\maxilla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79" t="68733" r="14771" b="5843"/>
          <a:stretch>
            <a:fillRect/>
          </a:stretch>
        </p:blipFill>
        <p:spPr bwMode="auto">
          <a:xfrm>
            <a:off x="500063" y="571500"/>
            <a:ext cx="8286750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42875"/>
            <a:ext cx="8229600" cy="642938"/>
          </a:xfrm>
        </p:spPr>
        <p:txBody>
          <a:bodyPr/>
          <a:lstStyle/>
          <a:p>
            <a:pPr eaLnBrk="1" hangingPunct="1"/>
            <a:r>
              <a:rPr lang="sr-Latn-CS" altLang="sr-Latn-RS" sz="2800" b="1" smtClean="0"/>
              <a:t>MANDIBULA- DONJA VILICA</a:t>
            </a:r>
            <a:endParaRPr lang="en-US" altLang="sr-Latn-RS" sz="2800" b="1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857250"/>
            <a:ext cx="4572000" cy="52689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/>
              <a:t>CORPUS MANDIBULAE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Gornja ivica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: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latin typeface="Times New Roman" panose="02020603050405020304" pitchFamily="18" charset="0"/>
              </a:rPr>
              <a:t> arcus alveolaris, 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latin typeface="Times New Roman" panose="02020603050405020304" pitchFamily="18" charset="0"/>
              </a:rPr>
              <a:t>alveoli dentales,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latin typeface="Times New Roman" panose="02020603050405020304" pitchFamily="18" charset="0"/>
              </a:rPr>
              <a:t> s</a:t>
            </a:r>
            <a:r>
              <a:rPr lang="en-US" altLang="sr-Latn-RS" sz="2400" b="1" smtClean="0">
                <a:latin typeface="Times New Roman" panose="02020603050405020304" pitchFamily="18" charset="0"/>
              </a:rPr>
              <a:t>e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pta interalveolaria,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latin typeface="Times New Roman" panose="02020603050405020304" pitchFamily="18" charset="0"/>
              </a:rPr>
              <a:t> septa interradicularia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latin typeface="Times New Roman" panose="02020603050405020304" pitchFamily="18" charset="0"/>
              </a:rPr>
              <a:t>Trigonum retromolare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sr-Latn-RS" sz="2400" b="1" smtClean="0"/>
          </a:p>
        </p:txBody>
      </p:sp>
      <p:pic>
        <p:nvPicPr>
          <p:cNvPr id="41988" name="Picture 1" descr="D:\My Documents\My Scans\mandibul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7" t="58675" r="13942" b="8365"/>
          <a:stretch>
            <a:fillRect/>
          </a:stretch>
        </p:blipFill>
        <p:spPr>
          <a:xfrm>
            <a:off x="4714875" y="1785938"/>
            <a:ext cx="4429125" cy="3146425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pPr eaLnBrk="1" hangingPunct="1"/>
            <a:r>
              <a:rPr lang="sr-Latn-CS" altLang="sr-Latn-RS" sz="2800" b="1" smtClean="0"/>
              <a:t>MANDIBULA- DONJA VILICA</a:t>
            </a:r>
            <a:endParaRPr lang="en-US" altLang="sr-Latn-RS" sz="2800" b="1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latin typeface="Times New Roman" panose="02020603050405020304" pitchFamily="18" charset="0"/>
              </a:rPr>
              <a:t>Angulus mandibulae- 100-120</a:t>
            </a:r>
            <a:r>
              <a:rPr lang="en-US" altLang="sr-Latn-R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sr-Latn-CS" altLang="sr-Latn-RS" sz="24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Tuberositas maseterica</a:t>
            </a:r>
            <a:r>
              <a:rPr lang="sr-Latn-CS" altLang="sr-Latn-R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m. maseter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Tuberositas pterygoidea</a:t>
            </a:r>
            <a:r>
              <a:rPr lang="sr-Latn-CS" altLang="sr-Latn-R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m.pterigoideus medialis, lig.stylomandibulare.</a:t>
            </a:r>
            <a:endParaRPr lang="sr-Latn-CS" altLang="sr-Latn-RS" sz="2400" b="1" smtClean="0">
              <a:solidFill>
                <a:srgbClr val="FFFF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sr-Latn-RS" sz="2400" b="1" smtClean="0"/>
          </a:p>
        </p:txBody>
      </p:sp>
      <p:pic>
        <p:nvPicPr>
          <p:cNvPr id="43012" name="Picture 1" descr="D:\My Documents\My Scans\maxilla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4" t="15208" r="14771" b="60036"/>
          <a:stretch>
            <a:fillRect/>
          </a:stretch>
        </p:blipFill>
        <p:spPr>
          <a:xfrm>
            <a:off x="4648200" y="2071688"/>
            <a:ext cx="4352925" cy="2801937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" descr="D:\My Documents\My Scans\mandibul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2" t="20508" r="9134" b="49133"/>
          <a:stretch>
            <a:fillRect/>
          </a:stretch>
        </p:blipFill>
        <p:spPr bwMode="auto">
          <a:xfrm>
            <a:off x="500063" y="642938"/>
            <a:ext cx="8001000" cy="564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1" descr="D:\My Documents\My Scans\mandibul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7" t="58675" r="13942" b="8365"/>
          <a:stretch>
            <a:fillRect/>
          </a:stretch>
        </p:blipFill>
        <p:spPr bwMode="auto">
          <a:xfrm>
            <a:off x="500063" y="571500"/>
            <a:ext cx="8072437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" descr="D:\My Documents\My Scans\maxilla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2" t="25246" r="22188" b="47993"/>
          <a:stretch>
            <a:fillRect/>
          </a:stretch>
        </p:blipFill>
        <p:spPr bwMode="auto">
          <a:xfrm>
            <a:off x="500063" y="642938"/>
            <a:ext cx="8143875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6" r="42224" b="39420"/>
          <a:stretch>
            <a:fillRect/>
          </a:stretch>
        </p:blipFill>
        <p:spPr bwMode="auto">
          <a:xfrm>
            <a:off x="755650" y="0"/>
            <a:ext cx="7053263" cy="662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2800" b="1" dirty="0" smtClean="0"/>
              <a:t/>
            </a:r>
            <a:br>
              <a:rPr lang="sr-Latn-CS" sz="2800" b="1" dirty="0" smtClean="0"/>
            </a:br>
            <a:r>
              <a:rPr lang="sr-Latn-CS" sz="2800" b="1" dirty="0" smtClean="0"/>
              <a:t>MANDIBULA</a:t>
            </a:r>
            <a:r>
              <a:rPr lang="sr-Latn-CS" sz="2800" dirty="0" smtClean="0"/>
              <a:t>  - </a:t>
            </a:r>
            <a:r>
              <a:rPr lang="sr-Latn-CS" sz="2800" b="1" dirty="0" smtClean="0"/>
              <a:t>RAMUS MANDIBULAE</a:t>
            </a:r>
            <a:br>
              <a:rPr lang="sr-Latn-CS" sz="2800" b="1" dirty="0" smtClean="0"/>
            </a:br>
            <a:endParaRPr lang="en-US" sz="2800" dirty="0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42875" y="1143000"/>
            <a:ext cx="4929188" cy="49831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solidFill>
                  <a:srgbClr val="0000FF"/>
                </a:solidFill>
                <a:latin typeface="Times New Roman" panose="02020603050405020304" pitchFamily="18" charset="0"/>
              </a:rPr>
              <a:t>Spoljašnja strana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tuberositas maseterica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 (impresio maseterica)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solidFill>
                  <a:srgbClr val="0000FF"/>
                </a:solidFill>
                <a:latin typeface="Times New Roman" panose="02020603050405020304" pitchFamily="18" charset="0"/>
              </a:rPr>
              <a:t>Unutrašnja strana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smtClean="0">
                <a:latin typeface="Times New Roman" panose="02020603050405020304" pitchFamily="18" charset="0"/>
              </a:rPr>
              <a:t> 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foramen mandibulae- canalis mandibulae 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– (a.n. alveolaris inferior), spoljašnji krak (foramen mentale) i unutrašnji krak (canalis incisivus) , 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latin typeface="Times New Roman" panose="02020603050405020304" pitchFamily="18" charset="0"/>
              </a:rPr>
              <a:t>lingula mandibulae 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–lig.sphenomandibilare, 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latin typeface="Times New Roman" panose="02020603050405020304" pitchFamily="18" charset="0"/>
              </a:rPr>
              <a:t>sulcus mylohyoideus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-n.mylohyoideus, r.mylohyoideus a.alv.inf.</a:t>
            </a:r>
          </a:p>
        </p:txBody>
      </p:sp>
      <p:pic>
        <p:nvPicPr>
          <p:cNvPr id="48132" name="Picture 1" descr="D:\My Documents\My Scans\maxilla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52" t="43309" r="15698" b="33943"/>
          <a:stretch>
            <a:fillRect/>
          </a:stretch>
        </p:blipFill>
        <p:spPr>
          <a:xfrm>
            <a:off x="5105400" y="2214563"/>
            <a:ext cx="4038600" cy="2622550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" descr="D:\My Documents\My Scans\maxilla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52" t="43309" r="15698" b="33943"/>
          <a:stretch>
            <a:fillRect/>
          </a:stretch>
        </p:blipFill>
        <p:spPr bwMode="auto">
          <a:xfrm>
            <a:off x="500063" y="857250"/>
            <a:ext cx="7929562" cy="550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5" r="38170" b="39178"/>
          <a:stretch>
            <a:fillRect/>
          </a:stretch>
        </p:blipFill>
        <p:spPr bwMode="auto">
          <a:xfrm>
            <a:off x="684213" y="0"/>
            <a:ext cx="7777162" cy="667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2800" b="1" dirty="0" smtClean="0"/>
              <a:t/>
            </a:r>
            <a:br>
              <a:rPr lang="sr-Latn-CS" sz="2800" b="1" dirty="0" smtClean="0"/>
            </a:br>
            <a:r>
              <a:rPr lang="sr-Latn-CS" sz="2800" b="1" dirty="0" smtClean="0"/>
              <a:t>MANDIBULA</a:t>
            </a:r>
            <a:r>
              <a:rPr lang="sr-Latn-CS" sz="2800" dirty="0" smtClean="0"/>
              <a:t>  - </a:t>
            </a:r>
            <a:r>
              <a:rPr lang="sr-Latn-CS" sz="2800" b="1" dirty="0" smtClean="0"/>
              <a:t>RAMUS MANDIBULAE</a:t>
            </a:r>
            <a:br>
              <a:rPr lang="sr-Latn-CS" sz="2800" b="1" dirty="0" smtClean="0"/>
            </a:br>
            <a:endParaRPr lang="en-US" sz="2800" dirty="0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14313" y="1214438"/>
            <a:ext cx="4281487" cy="4911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solidFill>
                  <a:srgbClr val="00B050"/>
                </a:solidFill>
                <a:latin typeface="Times New Roman" panose="02020603050405020304" pitchFamily="18" charset="0"/>
              </a:rPr>
              <a:t>Prednja ivica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latin typeface="Times New Roman" panose="02020603050405020304" pitchFamily="18" charset="0"/>
              </a:rPr>
              <a:t>Crista temporalis 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koja se deli na crista buccinatoria i unutrašnji krak (</a:t>
            </a:r>
            <a:r>
              <a:rPr lang="sr-Latn-CS" altLang="sr-Latn-RS" sz="2400" smtClean="0">
                <a:solidFill>
                  <a:srgbClr val="FF0000"/>
                </a:solidFill>
                <a:latin typeface="Times New Roman" panose="02020603050405020304" pitchFamily="18" charset="0"/>
              </a:rPr>
              <a:t>raphe pterygomandibularis i M.C.PH.S.), 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latin typeface="Times New Roman" panose="02020603050405020304" pitchFamily="18" charset="0"/>
              </a:rPr>
              <a:t>trigonum retromolare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solidFill>
                  <a:srgbClr val="00B050"/>
                </a:solidFill>
                <a:latin typeface="Times New Roman" panose="02020603050405020304" pitchFamily="18" charset="0"/>
              </a:rPr>
              <a:t>Zadnja ivica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smtClean="0">
                <a:latin typeface="Times New Roman" panose="02020603050405020304" pitchFamily="18" charset="0"/>
              </a:rPr>
              <a:t>parotidnoj loži</a:t>
            </a:r>
            <a:endParaRPr lang="en-US" altLang="sr-Latn-RS" sz="240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0180" name="Picture 1" descr="D:\My Documents\My Scans\mandibul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7" t="58675" r="13942" b="8365"/>
          <a:stretch>
            <a:fillRect/>
          </a:stretch>
        </p:blipFill>
        <p:spPr>
          <a:xfrm>
            <a:off x="5105400" y="2214563"/>
            <a:ext cx="4038600" cy="2932112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2800" b="1" dirty="0" smtClean="0"/>
              <a:t/>
            </a:r>
            <a:br>
              <a:rPr lang="sr-Latn-CS" sz="2800" b="1" dirty="0" smtClean="0"/>
            </a:br>
            <a:r>
              <a:rPr lang="sr-Latn-CS" sz="2800" b="1" dirty="0" smtClean="0"/>
              <a:t>MANDIBULA</a:t>
            </a:r>
            <a:r>
              <a:rPr lang="sr-Latn-CS" sz="2800" dirty="0" smtClean="0"/>
              <a:t>  - </a:t>
            </a:r>
            <a:r>
              <a:rPr lang="sr-Latn-CS" sz="2800" b="1" dirty="0" smtClean="0"/>
              <a:t>RAMUS MANDIBULAE</a:t>
            </a:r>
            <a:br>
              <a:rPr lang="sr-Latn-CS" sz="2800" b="1" dirty="0" smtClean="0"/>
            </a:br>
            <a:endParaRPr lang="en-US" sz="2800" dirty="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42875" y="1600200"/>
            <a:ext cx="45720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solidFill>
                  <a:srgbClr val="00B050"/>
                </a:solidFill>
                <a:latin typeface="Times New Roman" panose="02020603050405020304" pitchFamily="18" charset="0"/>
              </a:rPr>
              <a:t>Gornja ivica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smtClean="0">
                <a:latin typeface="Times New Roman" panose="02020603050405020304" pitchFamily="18" charset="0"/>
              </a:rPr>
              <a:t> 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Pr.coronoideus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 (m. temporalis), 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pr. condylaris 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– caput mandibulae, collum mandibulae (fovea pterygoidea-MPL), 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incisura mandibulae 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– a.maseterica, n.masetericus.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solidFill>
                  <a:srgbClr val="00B050"/>
                </a:solidFill>
                <a:latin typeface="Times New Roman" panose="02020603050405020304" pitchFamily="18" charset="0"/>
              </a:rPr>
              <a:t>Donja ivica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sulcus a.facialis</a:t>
            </a:r>
          </a:p>
        </p:txBody>
      </p:sp>
      <p:pic>
        <p:nvPicPr>
          <p:cNvPr id="51204" name="Picture 1" descr="D:\My Documents\My Scans\maxilla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4" t="15208" r="14771" b="60036"/>
          <a:stretch>
            <a:fillRect/>
          </a:stretch>
        </p:blipFill>
        <p:spPr>
          <a:xfrm>
            <a:off x="5105400" y="2571750"/>
            <a:ext cx="4038600" cy="2305050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5000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2800" b="1" dirty="0" smtClean="0"/>
              <a:t/>
            </a:r>
            <a:br>
              <a:rPr lang="sr-Latn-CS" sz="2800" b="1" dirty="0" smtClean="0"/>
            </a:br>
            <a:r>
              <a:rPr lang="sr-Latn-CS" sz="2800" b="1" dirty="0" smtClean="0"/>
              <a:t>MANDIBULA</a:t>
            </a:r>
            <a:r>
              <a:rPr lang="sr-Latn-CS" sz="2800" dirty="0" smtClean="0"/>
              <a:t>  - </a:t>
            </a:r>
            <a:r>
              <a:rPr lang="sr-Latn-CS" sz="2800" b="1" dirty="0" smtClean="0"/>
              <a:t>RAMUS MANDIBULAE</a:t>
            </a:r>
            <a:br>
              <a:rPr lang="sr-Latn-CS" sz="2800" b="1" dirty="0" smtClean="0"/>
            </a:br>
            <a:endParaRPr lang="en-US" sz="2800" dirty="0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125538"/>
            <a:ext cx="8964612" cy="55435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/>
              <a:t>RAMUS MANDIBULAE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smtClean="0">
                <a:solidFill>
                  <a:srgbClr val="FF0000"/>
                </a:solidFill>
                <a:latin typeface="Times New Roman" panose="02020603050405020304" pitchFamily="18" charset="0"/>
              </a:rPr>
              <a:t>Spoljašnja strana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tuberositas maseterica (impresio maseterica)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smtClean="0">
                <a:solidFill>
                  <a:srgbClr val="FF0000"/>
                </a:solidFill>
                <a:latin typeface="Times New Roman" panose="02020603050405020304" pitchFamily="18" charset="0"/>
              </a:rPr>
              <a:t>Unutrašnja strana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foramen mandibulae- canalis mandibulae – (a.n. alveolaris inferior), spoljašnji krak (foramen mentale) i unutrašnji krak (canalis incisivus) , lingula mandibulae –lig.sphenomandibilare, sulcus mylohyoideus-n.mylohyoideus, r.mylohyoideus a.alv.inf.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smtClean="0">
                <a:solidFill>
                  <a:srgbClr val="FF0000"/>
                </a:solidFill>
                <a:latin typeface="Times New Roman" panose="02020603050405020304" pitchFamily="18" charset="0"/>
              </a:rPr>
              <a:t>Gornja ivica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Pr.coronoideus (m. temporalis), pr. condylaris – caput mandibulae, collum mandibulae (fovea pterygoidea-MPL), incisura mandibulae – a.maseterica, n.masetericus.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smtClean="0">
                <a:solidFill>
                  <a:srgbClr val="FF0000"/>
                </a:solidFill>
                <a:latin typeface="Times New Roman" panose="02020603050405020304" pitchFamily="18" charset="0"/>
              </a:rPr>
              <a:t>Donja ivica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sulcus a.facialis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smtClean="0">
                <a:solidFill>
                  <a:srgbClr val="FF0000"/>
                </a:solidFill>
                <a:latin typeface="Times New Roman" panose="02020603050405020304" pitchFamily="18" charset="0"/>
              </a:rPr>
              <a:t>Prednja ivica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crista temporalis koja se deli na crista buccinatoria i unutrašnji krak (raphe pterygomandibularis i M.C.PH.S.), trigonum retromolare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smtClean="0">
                <a:solidFill>
                  <a:srgbClr val="FF0000"/>
                </a:solidFill>
                <a:latin typeface="Times New Roman" panose="02020603050405020304" pitchFamily="18" charset="0"/>
              </a:rPr>
              <a:t>Zadnja ivica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parotidnoj loži</a:t>
            </a:r>
            <a:endParaRPr lang="en-US" altLang="sr-Latn-RS" sz="240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9" r="39420" b="42126"/>
          <a:stretch>
            <a:fillRect/>
          </a:stretch>
        </p:blipFill>
        <p:spPr bwMode="auto">
          <a:xfrm>
            <a:off x="755650" y="333375"/>
            <a:ext cx="7683500" cy="632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571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3200" dirty="0" smtClean="0">
                <a:latin typeface="Times New Roman" pitchFamily="18" charset="0"/>
              </a:rPr>
              <a:t>ART.TEMPOROMANDIBULARIS</a:t>
            </a:r>
            <a:endParaRPr lang="en-US" sz="3200" dirty="0" smtClean="0">
              <a:latin typeface="Times New Roman" pitchFamily="18" charset="0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142875" y="571500"/>
            <a:ext cx="8786813" cy="6072188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2400" b="1" dirty="0" smtClean="0">
                <a:latin typeface="Times New Roman" pitchFamily="18" charset="0"/>
              </a:rPr>
              <a:t>Caput mandibulae , discus articularis, fossa mandibularis (</a:t>
            </a:r>
            <a:r>
              <a:rPr lang="sr-Latn-CS" sz="2400" dirty="0" smtClean="0">
                <a:latin typeface="Times New Roman" pitchFamily="18" charset="0"/>
              </a:rPr>
              <a:t> skvamozni deo fose i tuberculum articulare – zglobni, timpanički deo – nezglobni deo)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Latn-CS" sz="2400" b="1" dirty="0" smtClean="0">
                <a:latin typeface="Times New Roman" pitchFamily="18" charset="0"/>
              </a:rPr>
              <a:t>Capsula articularis: membrana fibrosa </a:t>
            </a:r>
            <a:r>
              <a:rPr lang="sr-Latn-CS" sz="2400" dirty="0" smtClean="0">
                <a:latin typeface="Times New Roman" pitchFamily="18" charset="0"/>
              </a:rPr>
              <a:t>(chorda tympani i pr.anterior mallei- van, na zadnjoj strani zglobne čahure) </a:t>
            </a:r>
            <a:r>
              <a:rPr lang="sr-Latn-CS" sz="2400" b="1" dirty="0" smtClean="0">
                <a:latin typeface="Times New Roman" pitchFamily="18" charset="0"/>
              </a:rPr>
              <a:t>membrana synovialis.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Latn-CS" sz="2400" i="1" u="sng" dirty="0" smtClean="0">
                <a:latin typeface="Times New Roman" pitchFamily="18" charset="0"/>
              </a:rPr>
              <a:t>Spolašnje veze</a:t>
            </a:r>
            <a:r>
              <a:rPr lang="sr-Latn-CS" sz="2400" dirty="0" smtClean="0">
                <a:latin typeface="Times New Roman" pitchFamily="18" charset="0"/>
              </a:rPr>
              <a:t>: </a:t>
            </a:r>
            <a:r>
              <a:rPr lang="sr-Latn-CS" sz="2400" dirty="0" smtClean="0">
                <a:solidFill>
                  <a:srgbClr val="00B0F0"/>
                </a:solidFill>
                <a:latin typeface="Times New Roman" pitchFamily="18" charset="0"/>
              </a:rPr>
              <a:t>lig.laterale</a:t>
            </a:r>
            <a:r>
              <a:rPr lang="sr-Latn-CS" sz="2400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sr-Latn-CS" sz="2400" dirty="0" smtClean="0">
                <a:latin typeface="Times New Roman" pitchFamily="18" charset="0"/>
              </a:rPr>
              <a:t>(tuberculum articulare i colum mandibulae)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Latn-CS" sz="2400" i="1" u="sng" dirty="0" smtClean="0">
                <a:latin typeface="Times New Roman" pitchFamily="18" charset="0"/>
              </a:rPr>
              <a:t>Unutrašnje veze</a:t>
            </a:r>
            <a:r>
              <a:rPr lang="sr-Latn-CS" sz="2400" dirty="0" smtClean="0">
                <a:latin typeface="Times New Roman" pitchFamily="18" charset="0"/>
              </a:rPr>
              <a:t>: </a:t>
            </a:r>
            <a:r>
              <a:rPr lang="sr-Latn-CS" sz="2400" dirty="0" smtClean="0">
                <a:solidFill>
                  <a:srgbClr val="00FF00"/>
                </a:solidFill>
                <a:latin typeface="Times New Roman" pitchFamily="18" charset="0"/>
              </a:rPr>
              <a:t>lig.stylomandibulare</a:t>
            </a:r>
            <a:r>
              <a:rPr lang="sr-Latn-CS" sz="2400" dirty="0" smtClean="0">
                <a:latin typeface="Times New Roman" pitchFamily="18" charset="0"/>
              </a:rPr>
              <a:t> (angulus mandibulae), </a:t>
            </a:r>
            <a:r>
              <a:rPr lang="sr-Latn-CS" sz="2400" dirty="0" smtClean="0">
                <a:solidFill>
                  <a:srgbClr val="00FF00"/>
                </a:solidFill>
                <a:latin typeface="Times New Roman" pitchFamily="18" charset="0"/>
              </a:rPr>
              <a:t>lig.sphenomandibulare</a:t>
            </a:r>
            <a:r>
              <a:rPr lang="sr-Latn-CS" sz="2400" dirty="0" smtClean="0">
                <a:latin typeface="Times New Roman" pitchFamily="18" charset="0"/>
              </a:rPr>
              <a:t> (spina ossis sphenoidalis i lingula mandibulae), </a:t>
            </a:r>
            <a:r>
              <a:rPr lang="sr-Latn-CS" sz="2400" dirty="0" smtClean="0">
                <a:solidFill>
                  <a:srgbClr val="00FF00"/>
                </a:solidFill>
                <a:latin typeface="Times New Roman" pitchFamily="18" charset="0"/>
              </a:rPr>
              <a:t>raphe pterygomandibularis</a:t>
            </a:r>
            <a:r>
              <a:rPr lang="sr-Latn-CS" sz="2400" dirty="0" smtClean="0">
                <a:latin typeface="Times New Roman" pitchFamily="18" charset="0"/>
              </a:rPr>
              <a:t> (hamulus pterygoidei i trigonum retromolare) Ograničavaju pokrete i štite  sudove.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Latn-CS" sz="2400" b="1" dirty="0" smtClean="0">
                <a:latin typeface="Times New Roman" pitchFamily="18" charset="0"/>
              </a:rPr>
              <a:t>Pokreti: </a:t>
            </a:r>
            <a:r>
              <a:rPr lang="sr-Latn-CS" sz="2400" b="1" dirty="0" smtClean="0">
                <a:solidFill>
                  <a:srgbClr val="FF0000"/>
                </a:solidFill>
                <a:latin typeface="Times New Roman" pitchFamily="18" charset="0"/>
              </a:rPr>
              <a:t>otvaranje usta</a:t>
            </a:r>
            <a:r>
              <a:rPr lang="sr-Latn-CS" sz="2400" dirty="0" smtClean="0">
                <a:latin typeface="Times New Roman" pitchFamily="18" charset="0"/>
              </a:rPr>
              <a:t>.- MPL, m.digastricus, m.mylohyoideus, m.geniohyoideus. </a:t>
            </a:r>
            <a:r>
              <a:rPr lang="sr-Latn-CS" sz="2400" dirty="0" smtClean="0">
                <a:solidFill>
                  <a:srgbClr val="FF0000"/>
                </a:solidFill>
                <a:latin typeface="Times New Roman" pitchFamily="18" charset="0"/>
              </a:rPr>
              <a:t>Zatvaranje usta- </a:t>
            </a:r>
            <a:r>
              <a:rPr lang="sr-Latn-CS" sz="2400" dirty="0" smtClean="0">
                <a:latin typeface="Times New Roman" pitchFamily="18" charset="0"/>
              </a:rPr>
              <a:t>mastikatorni (MPM, m.maseter, m.temporalis, </a:t>
            </a:r>
            <a:r>
              <a:rPr lang="sr-Latn-CS" sz="2400" dirty="0" smtClean="0">
                <a:solidFill>
                  <a:srgbClr val="FF0000"/>
                </a:solidFill>
                <a:latin typeface="Times New Roman" pitchFamily="18" charset="0"/>
              </a:rPr>
              <a:t>propulsio</a:t>
            </a:r>
            <a:r>
              <a:rPr lang="sr-Latn-CS" sz="2400" dirty="0" smtClean="0">
                <a:latin typeface="Times New Roman" pitchFamily="18" charset="0"/>
              </a:rPr>
              <a:t>- MPL, </a:t>
            </a:r>
            <a:r>
              <a:rPr lang="sr-Latn-CS" sz="2400" dirty="0" smtClean="0">
                <a:solidFill>
                  <a:srgbClr val="FF0000"/>
                </a:solidFill>
                <a:latin typeface="Times New Roman" pitchFamily="18" charset="0"/>
              </a:rPr>
              <a:t>retropulsio</a:t>
            </a:r>
            <a:r>
              <a:rPr lang="sr-Latn-CS" sz="2400" dirty="0" smtClean="0">
                <a:latin typeface="Times New Roman" pitchFamily="18" charset="0"/>
              </a:rPr>
              <a:t> – m.temporalis, </a:t>
            </a:r>
            <a:r>
              <a:rPr lang="sr-Latn-CS" sz="2400" dirty="0" smtClean="0">
                <a:solidFill>
                  <a:srgbClr val="FF0000"/>
                </a:solidFill>
                <a:latin typeface="Times New Roman" pitchFamily="18" charset="0"/>
              </a:rPr>
              <a:t>rotacija</a:t>
            </a:r>
            <a:r>
              <a:rPr lang="sr-Latn-CS" sz="2400" dirty="0" smtClean="0">
                <a:latin typeface="Times New Roman" pitchFamily="18" charset="0"/>
              </a:rPr>
              <a:t> – m.temporalis.</a:t>
            </a:r>
            <a:endParaRPr lang="en-US" sz="24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7" r="38460" b="38780"/>
          <a:stretch>
            <a:fillRect/>
          </a:stretch>
        </p:blipFill>
        <p:spPr bwMode="auto">
          <a:xfrm>
            <a:off x="539750" y="0"/>
            <a:ext cx="7754938" cy="668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5" r="38170" b="39178"/>
          <a:stretch>
            <a:fillRect/>
          </a:stretch>
        </p:blipFill>
        <p:spPr bwMode="auto">
          <a:xfrm>
            <a:off x="684213" y="0"/>
            <a:ext cx="7777162" cy="667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43808" y="692696"/>
            <a:ext cx="36172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800" b="1" dirty="0" smtClean="0">
                <a:solidFill>
                  <a:srgbClr val="FF0000"/>
                </a:solidFill>
              </a:rPr>
              <a:t>OS ZYGOMATICUM</a:t>
            </a:r>
            <a:endParaRPr lang="sr-Latn-R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0063" y="71438"/>
            <a:ext cx="8229600" cy="417512"/>
          </a:xfrm>
        </p:spPr>
        <p:txBody>
          <a:bodyPr/>
          <a:lstStyle/>
          <a:p>
            <a:pPr eaLnBrk="1" hangingPunct="1"/>
            <a:r>
              <a:rPr lang="sr-Latn-CS" altLang="sr-Latn-RS" sz="2800" b="1" smtClean="0"/>
              <a:t>OS ZYGOMATICUM – JABUČNA KOST</a:t>
            </a:r>
            <a:endParaRPr lang="en-US" altLang="sr-Latn-RS" sz="2800" b="1" smtClean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42875" y="571500"/>
            <a:ext cx="5000625" cy="6000750"/>
          </a:xfrm>
        </p:spPr>
        <p:txBody>
          <a:bodyPr/>
          <a:lstStyle/>
          <a:p>
            <a:pPr eaLnBrk="1" hangingPunct="1"/>
            <a:r>
              <a:rPr lang="sr-Latn-CS" altLang="sr-Latn-RS" sz="2400" smtClean="0">
                <a:latin typeface="Times New Roman" panose="02020603050405020304" pitchFamily="18" charset="0"/>
              </a:rPr>
              <a:t>Spaja: pr.zygomaticus maxillae, pr.zygomaticus ossis temporalis i pr.zygomaticus ossis frontalis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0000FF"/>
                </a:solidFill>
                <a:latin typeface="Times New Roman" panose="02020603050405020304" pitchFamily="18" charset="0"/>
              </a:rPr>
              <a:t>F.lateralis</a:t>
            </a:r>
            <a:r>
              <a:rPr lang="sr-Latn-CS" altLang="sr-Latn-RS" sz="240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: foramen zygomaticofaciale 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(grana n. zygomaticusa)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0000FF"/>
                </a:solidFill>
                <a:latin typeface="Times New Roman" panose="02020603050405020304" pitchFamily="18" charset="0"/>
              </a:rPr>
              <a:t>Unutrašnja strana- F.orbitalis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foramen zygomaticoorbitale-canalis zygomaticus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 (n. zygomaticus)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0000FF"/>
                </a:solidFill>
                <a:latin typeface="Times New Roman" panose="02020603050405020304" pitchFamily="18" charset="0"/>
              </a:rPr>
              <a:t>Zadnja strana- F.temporalis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prednji zid fossae temporalis, 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foramen zygomaticotemporale 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(r.zygomaticotemporalis)</a:t>
            </a:r>
          </a:p>
        </p:txBody>
      </p:sp>
      <p:pic>
        <p:nvPicPr>
          <p:cNvPr id="57348" name="Picture 3" descr="D:\My Documents\My Scans\maxilla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8" t="25246" r="16624" b="50668"/>
          <a:stretch>
            <a:fillRect/>
          </a:stretch>
        </p:blipFill>
        <p:spPr>
          <a:xfrm>
            <a:off x="5572125" y="2071688"/>
            <a:ext cx="3571875" cy="2671762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42875"/>
            <a:ext cx="8229600" cy="500063"/>
          </a:xfrm>
        </p:spPr>
        <p:txBody>
          <a:bodyPr/>
          <a:lstStyle/>
          <a:p>
            <a:pPr eaLnBrk="1" hangingPunct="1"/>
            <a:r>
              <a:rPr lang="sr-Latn-CS" altLang="sr-Latn-RS" sz="2800" b="1" smtClean="0"/>
              <a:t>OS ZYGOMATICUM – JABUČNA KOST</a:t>
            </a:r>
            <a:endParaRPr lang="en-US" altLang="sr-Latn-RS" sz="2800" b="1" smtClean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14313" y="785813"/>
            <a:ext cx="4643437" cy="5715000"/>
          </a:xfrm>
        </p:spPr>
        <p:txBody>
          <a:bodyPr/>
          <a:lstStyle/>
          <a:p>
            <a:pPr eaLnBrk="1" hangingPunct="1"/>
            <a:r>
              <a:rPr lang="sr-Latn-CS" altLang="sr-Latn-RS" sz="2400" b="1" smtClean="0">
                <a:latin typeface="Times New Roman" panose="02020603050405020304" pitchFamily="18" charset="0"/>
              </a:rPr>
              <a:t>Processus frontalis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sa pr.zygomaticus ossis frontalis</a:t>
            </a:r>
          </a:p>
          <a:p>
            <a:pPr eaLnBrk="1" hangingPunct="1"/>
            <a:r>
              <a:rPr lang="sr-Latn-CS" altLang="sr-Latn-RS" sz="2400" b="1" smtClean="0">
                <a:latin typeface="Times New Roman" panose="02020603050405020304" pitchFamily="18" charset="0"/>
              </a:rPr>
              <a:t>Processus temporalis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sa pr.zygomaticus ossis temporalis- arcus zygomaticus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00FF00"/>
                </a:solidFill>
                <a:latin typeface="Times New Roman" panose="02020603050405020304" pitchFamily="18" charset="0"/>
              </a:rPr>
              <a:t>Canalis zygomaticus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Y,</a:t>
            </a:r>
          </a:p>
          <a:p>
            <a:pPr eaLnBrk="1" hangingPunct="1"/>
            <a:r>
              <a:rPr lang="sr-Latn-CS" altLang="sr-Latn-RS" sz="2400" smtClean="0">
                <a:latin typeface="Times New Roman" panose="02020603050405020304" pitchFamily="18" charset="0"/>
              </a:rPr>
              <a:t> ulazni otvor 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f.zygomaticoorbitale,</a:t>
            </a:r>
          </a:p>
          <a:p>
            <a:pPr eaLnBrk="1" hangingPunct="1"/>
            <a:r>
              <a:rPr lang="sr-Latn-CS" altLang="sr-Latn-RS" sz="2400" smtClean="0">
                <a:latin typeface="Times New Roman" panose="02020603050405020304" pitchFamily="18" charset="0"/>
              </a:rPr>
              <a:t> prednji krak- 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f.zygomaticofaciale,</a:t>
            </a:r>
          </a:p>
          <a:p>
            <a:pPr eaLnBrk="1" hangingPunct="1"/>
            <a:r>
              <a:rPr lang="sr-Latn-CS" altLang="sr-Latn-RS" sz="2400" smtClean="0">
                <a:latin typeface="Times New Roman" panose="02020603050405020304" pitchFamily="18" charset="0"/>
              </a:rPr>
              <a:t> zadnji krak – 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f.zygomaticotemporale</a:t>
            </a:r>
            <a:endParaRPr lang="en-US" altLang="sr-Latn-RS" sz="2400" b="1" smtClean="0">
              <a:latin typeface="Times New Roman" panose="02020603050405020304" pitchFamily="18" charset="0"/>
            </a:endParaRPr>
          </a:p>
        </p:txBody>
      </p:sp>
      <p:pic>
        <p:nvPicPr>
          <p:cNvPr id="58372" name="Picture 2" descr="C:\Users\STOJADINOVIC\Desktop\72c4d60a56c96e54ade61b6b9420d47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59413" y="2000250"/>
            <a:ext cx="3673475" cy="3436938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sr-Latn-CS" altLang="sr-Latn-RS" sz="2800" b="1" smtClean="0"/>
              <a:t>OS ZYGOMATICUM – JABUČNA KOST</a:t>
            </a:r>
            <a:endParaRPr lang="en-US" altLang="sr-Latn-RS" sz="2800" b="1" smtClean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908050"/>
            <a:ext cx="8785225" cy="5761038"/>
          </a:xfrm>
        </p:spPr>
        <p:txBody>
          <a:bodyPr/>
          <a:lstStyle/>
          <a:p>
            <a:pPr eaLnBrk="1" hangingPunct="1"/>
            <a:r>
              <a:rPr lang="sr-Latn-CS" altLang="sr-Latn-RS" sz="2400" smtClean="0">
                <a:latin typeface="Times New Roman" panose="02020603050405020304" pitchFamily="18" charset="0"/>
              </a:rPr>
              <a:t>Spaja: pr.zygomaticus maxillae, pr.zygomaticus ossis temporalis i pr.zygomaticus ossis frontalis</a:t>
            </a:r>
          </a:p>
          <a:p>
            <a:pPr eaLnBrk="1" hangingPunct="1"/>
            <a:r>
              <a:rPr lang="sr-Latn-CS" altLang="sr-Latn-RS" sz="2400" smtClean="0">
                <a:solidFill>
                  <a:srgbClr val="FF0000"/>
                </a:solidFill>
                <a:latin typeface="Times New Roman" panose="02020603050405020304" pitchFamily="18" charset="0"/>
              </a:rPr>
              <a:t>F.lateralis 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foramen zygomaticofaciale (grana n. zygomaticusa)</a:t>
            </a:r>
          </a:p>
          <a:p>
            <a:pPr eaLnBrk="1" hangingPunct="1"/>
            <a:r>
              <a:rPr lang="sr-Latn-CS" altLang="sr-Latn-RS" sz="2400" smtClean="0">
                <a:solidFill>
                  <a:srgbClr val="FF0000"/>
                </a:solidFill>
                <a:latin typeface="Times New Roman" panose="02020603050405020304" pitchFamily="18" charset="0"/>
              </a:rPr>
              <a:t>Unutrašnja strana- F.orbitalis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foramen zygomaticoorbitale-canalis zygomaticus (n. zygomaticus)</a:t>
            </a:r>
          </a:p>
          <a:p>
            <a:pPr eaLnBrk="1" hangingPunct="1"/>
            <a:r>
              <a:rPr lang="sr-Latn-CS" altLang="sr-Latn-RS" sz="2400" smtClean="0">
                <a:solidFill>
                  <a:srgbClr val="FF0000"/>
                </a:solidFill>
                <a:latin typeface="Times New Roman" panose="02020603050405020304" pitchFamily="18" charset="0"/>
              </a:rPr>
              <a:t>Zadnja strana- F.temporalis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prednji zid fossae temporalis, foramen zygomaticotemporale (r.zygomaticotemporalis)</a:t>
            </a:r>
          </a:p>
          <a:p>
            <a:pPr eaLnBrk="1" hangingPunct="1"/>
            <a:r>
              <a:rPr lang="sr-Latn-CS" altLang="sr-Latn-RS" sz="2400" b="1" smtClean="0">
                <a:latin typeface="Times New Roman" panose="02020603050405020304" pitchFamily="18" charset="0"/>
              </a:rPr>
              <a:t>Processus frontalis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sa pr.zygomaticus ossis frontalis</a:t>
            </a:r>
          </a:p>
          <a:p>
            <a:pPr eaLnBrk="1" hangingPunct="1"/>
            <a:r>
              <a:rPr lang="sr-Latn-CS" altLang="sr-Latn-RS" sz="2400" b="1" smtClean="0">
                <a:latin typeface="Times New Roman" panose="02020603050405020304" pitchFamily="18" charset="0"/>
              </a:rPr>
              <a:t>Processus temporalis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sa pr.zygomaticus ossis temporalis- arcus zygomaticus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00FF00"/>
                </a:solidFill>
                <a:latin typeface="Times New Roman" panose="02020603050405020304" pitchFamily="18" charset="0"/>
              </a:rPr>
              <a:t>Canalis zygomaticus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Y, ulazni otvor f.zygomaticoorbitale, prednji krak- f.zygomaticofaciale, zadnji krak – f.zygomaticotemporale</a:t>
            </a:r>
            <a:endParaRPr lang="en-US" altLang="sr-Latn-RS" sz="2400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1" r="37468" b="38194"/>
          <a:stretch>
            <a:fillRect/>
          </a:stretch>
        </p:blipFill>
        <p:spPr bwMode="auto">
          <a:xfrm>
            <a:off x="468313" y="76200"/>
            <a:ext cx="802640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3" descr="D:\My Documents\My Scans\maxill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8" t="25246" r="16624" b="50668"/>
          <a:stretch>
            <a:fillRect/>
          </a:stretch>
        </p:blipFill>
        <p:spPr bwMode="auto">
          <a:xfrm>
            <a:off x="357188" y="857250"/>
            <a:ext cx="8215312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altLang="sr-Latn-RS" sz="2800" b="1" smtClean="0">
                <a:latin typeface="Times New Roman" panose="02020603050405020304" pitchFamily="18" charset="0"/>
              </a:rPr>
              <a:t>OS LACRIMALE</a:t>
            </a:r>
            <a:endParaRPr lang="en-US" altLang="sr-Latn-RS" sz="2800" b="1" smtClean="0">
              <a:latin typeface="Times New Roman" panose="02020603050405020304" pitchFamily="18" charset="0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sr-Latn-CS" altLang="sr-Latn-RS" b="1" smtClean="0">
                <a:latin typeface="Times New Roman" panose="02020603050405020304" pitchFamily="18" charset="0"/>
              </a:rPr>
              <a:t>Spoljašnja strana</a:t>
            </a:r>
            <a:r>
              <a:rPr lang="sr-Latn-CS" altLang="sr-Latn-RS" smtClean="0">
                <a:latin typeface="Times New Roman" panose="02020603050405020304" pitchFamily="18" charset="0"/>
              </a:rPr>
              <a:t>: crista lacrimalis posterior – fossa sacci lacrimalis</a:t>
            </a:r>
          </a:p>
          <a:p>
            <a:pPr eaLnBrk="1" hangingPunct="1"/>
            <a:r>
              <a:rPr lang="sr-Latn-CS" altLang="sr-Latn-RS" b="1" smtClean="0">
                <a:latin typeface="Times New Roman" panose="02020603050405020304" pitchFamily="18" charset="0"/>
              </a:rPr>
              <a:t>Unutrašnja strana</a:t>
            </a:r>
            <a:r>
              <a:rPr lang="sr-Latn-CS" altLang="sr-Latn-RS" smtClean="0">
                <a:latin typeface="Times New Roman" panose="02020603050405020304" pitchFamily="18" charset="0"/>
              </a:rPr>
              <a:t>: prednji deo – cavun nasi, zadnji deo – prednje etmoidalne ćelije</a:t>
            </a:r>
          </a:p>
        </p:txBody>
      </p:sp>
      <p:pic>
        <p:nvPicPr>
          <p:cNvPr id="61444" name="Picture 4" descr="C:\Users\STOJADINOVIC\Desktop\unname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00" y="1857375"/>
            <a:ext cx="3298825" cy="2820988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altLang="sr-Latn-RS" sz="2800" b="1" smtClean="0">
                <a:latin typeface="Times New Roman" panose="02020603050405020304" pitchFamily="18" charset="0"/>
              </a:rPr>
              <a:t>OS LACRIMALE</a:t>
            </a:r>
            <a:endParaRPr lang="en-US" altLang="sr-Latn-RS" sz="2800" b="1" smtClean="0">
              <a:latin typeface="Times New Roman" panose="02020603050405020304" pitchFamily="18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900613" cy="4525963"/>
          </a:xfrm>
        </p:spPr>
        <p:txBody>
          <a:bodyPr/>
          <a:lstStyle/>
          <a:p>
            <a:pPr eaLnBrk="1" hangingPunct="1"/>
            <a:r>
              <a:rPr lang="sr-Latn-CS" altLang="sr-Latn-RS" smtClean="0">
                <a:solidFill>
                  <a:srgbClr val="00FF00"/>
                </a:solidFill>
                <a:latin typeface="Times New Roman" panose="02020603050405020304" pitchFamily="18" charset="0"/>
              </a:rPr>
              <a:t>Gornja ivica</a:t>
            </a:r>
            <a:r>
              <a:rPr lang="sr-Latn-CS" altLang="sr-Latn-RS" smtClean="0">
                <a:latin typeface="Times New Roman" panose="02020603050405020304" pitchFamily="18" charset="0"/>
              </a:rPr>
              <a:t> – os frontale</a:t>
            </a:r>
          </a:p>
          <a:p>
            <a:pPr eaLnBrk="1" hangingPunct="1"/>
            <a:r>
              <a:rPr lang="sr-Latn-CS" altLang="sr-Latn-RS" smtClean="0">
                <a:solidFill>
                  <a:srgbClr val="00FF00"/>
                </a:solidFill>
                <a:latin typeface="Times New Roman" panose="02020603050405020304" pitchFamily="18" charset="0"/>
              </a:rPr>
              <a:t>Donja ivica</a:t>
            </a:r>
            <a:r>
              <a:rPr lang="sr-Latn-CS" altLang="sr-Latn-RS" smtClean="0">
                <a:latin typeface="Times New Roman" panose="02020603050405020304" pitchFamily="18" charset="0"/>
              </a:rPr>
              <a:t> – pr.lacrimalis CNI. i f.orbitalis maxillae</a:t>
            </a:r>
          </a:p>
          <a:p>
            <a:pPr eaLnBrk="1" hangingPunct="1"/>
            <a:r>
              <a:rPr lang="sr-Latn-CS" altLang="sr-Latn-RS" smtClean="0">
                <a:solidFill>
                  <a:srgbClr val="00FF00"/>
                </a:solidFill>
                <a:latin typeface="Times New Roman" panose="02020603050405020304" pitchFamily="18" charset="0"/>
              </a:rPr>
              <a:t>Prednja ivica</a:t>
            </a:r>
            <a:r>
              <a:rPr lang="sr-Latn-CS" altLang="sr-Latn-RS" smtClean="0">
                <a:latin typeface="Times New Roman" panose="02020603050405020304" pitchFamily="18" charset="0"/>
              </a:rPr>
              <a:t>: sa pr. frontalis maxillae</a:t>
            </a:r>
          </a:p>
          <a:p>
            <a:pPr eaLnBrk="1" hangingPunct="1"/>
            <a:r>
              <a:rPr lang="sr-Latn-CS" altLang="sr-Latn-RS" smtClean="0">
                <a:solidFill>
                  <a:srgbClr val="00FF00"/>
                </a:solidFill>
                <a:latin typeface="Times New Roman" panose="02020603050405020304" pitchFamily="18" charset="0"/>
              </a:rPr>
              <a:t>Zadnja ivica: </a:t>
            </a:r>
            <a:r>
              <a:rPr lang="sr-Latn-CS" altLang="sr-Latn-RS" smtClean="0">
                <a:latin typeface="Times New Roman" panose="02020603050405020304" pitchFamily="18" charset="0"/>
              </a:rPr>
              <a:t>lamina orbitalis ossis ethmoidalis</a:t>
            </a:r>
            <a:endParaRPr lang="en-US" altLang="sr-Latn-RS" smtClean="0">
              <a:latin typeface="Times New Roman" panose="02020603050405020304" pitchFamily="18" charset="0"/>
            </a:endParaRPr>
          </a:p>
        </p:txBody>
      </p:sp>
      <p:pic>
        <p:nvPicPr>
          <p:cNvPr id="62468" name="Picture 2" descr="C:\Users\STOJADINOVIC\Desktop\unname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00" y="1785938"/>
            <a:ext cx="3381375" cy="2892425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r="37468" b="38194"/>
          <a:stretch>
            <a:fillRect/>
          </a:stretch>
        </p:blipFill>
        <p:spPr bwMode="auto">
          <a:xfrm>
            <a:off x="468313" y="0"/>
            <a:ext cx="7881937" cy="678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3" descr="D:\My Documents\My Scans\maxilla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4" t="25246" r="17552" b="58698"/>
          <a:stretch>
            <a:fillRect/>
          </a:stretch>
        </p:blipFill>
        <p:spPr bwMode="auto">
          <a:xfrm>
            <a:off x="571500" y="1071563"/>
            <a:ext cx="7929563" cy="392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0" r="37685" b="37746"/>
          <a:stretch>
            <a:fillRect/>
          </a:stretch>
        </p:blipFill>
        <p:spPr bwMode="auto">
          <a:xfrm>
            <a:off x="468313" y="0"/>
            <a:ext cx="7964487" cy="680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b="1" smtClean="0">
                <a:latin typeface="Times New Roman" panose="02020603050405020304" pitchFamily="18" charset="0"/>
              </a:rPr>
              <a:t>CONCHA NASALIS INFERIOR</a:t>
            </a:r>
            <a:br>
              <a:rPr lang="sr-Latn-CS" altLang="sr-Latn-RS" b="1" smtClean="0">
                <a:latin typeface="Times New Roman" panose="02020603050405020304" pitchFamily="18" charset="0"/>
              </a:rPr>
            </a:br>
            <a:endParaRPr lang="en-US" altLang="sr-Latn-RS" smtClean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sr-Latn-CS" altLang="sr-Latn-RS" sz="2400" b="1" smtClean="0">
                <a:solidFill>
                  <a:srgbClr val="0000FF"/>
                </a:solidFill>
                <a:latin typeface="Times New Roman" panose="02020603050405020304" pitchFamily="18" charset="0"/>
              </a:rPr>
              <a:t>Spoljašnja strana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ka cavun nasi, meatus nasi inferior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0000FF"/>
                </a:solidFill>
                <a:latin typeface="Times New Roman" panose="02020603050405020304" pitchFamily="18" charset="0"/>
              </a:rPr>
              <a:t>Unutrašnja strana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 ka septum nasi</a:t>
            </a:r>
          </a:p>
        </p:txBody>
      </p:sp>
      <p:pic>
        <p:nvPicPr>
          <p:cNvPr id="66564" name="Picture 1" descr="D:\My Documents\My Scans\maxilla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78" t="24576" r="13844" b="58698"/>
          <a:stretch>
            <a:fillRect/>
          </a:stretch>
        </p:blipFill>
        <p:spPr>
          <a:xfrm>
            <a:off x="5105400" y="2714625"/>
            <a:ext cx="4038600" cy="1739900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b="1" smtClean="0">
                <a:latin typeface="Times New Roman" panose="02020603050405020304" pitchFamily="18" charset="0"/>
              </a:rPr>
              <a:t>CONCHA NASALIS INFERIOR</a:t>
            </a:r>
            <a:br>
              <a:rPr lang="sr-Latn-CS" altLang="sr-Latn-RS" b="1" smtClean="0">
                <a:latin typeface="Times New Roman" panose="02020603050405020304" pitchFamily="18" charset="0"/>
              </a:rPr>
            </a:br>
            <a:endParaRPr lang="en-US" altLang="sr-Latn-RS" smtClean="0"/>
          </a:p>
        </p:txBody>
      </p:sp>
      <p:sp>
        <p:nvSpPr>
          <p:cNvPr id="6758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42875" y="928688"/>
            <a:ext cx="4643438" cy="5197475"/>
          </a:xfrm>
        </p:spPr>
        <p:txBody>
          <a:bodyPr/>
          <a:lstStyle/>
          <a:p>
            <a:pPr eaLnBrk="1" hangingPunct="1"/>
            <a:r>
              <a:rPr lang="sr-Latn-CS" altLang="sr-Latn-RS" sz="2400" smtClean="0">
                <a:solidFill>
                  <a:srgbClr val="00FF00"/>
                </a:solidFill>
                <a:latin typeface="Times New Roman" panose="02020603050405020304" pitchFamily="18" charset="0"/>
              </a:rPr>
              <a:t>Gornja ivica: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 pripaja se na crista conchalis napred i nazad</a:t>
            </a:r>
          </a:p>
          <a:p>
            <a:pPr eaLnBrk="1" hangingPunct="1"/>
            <a:r>
              <a:rPr lang="sr-Latn-CS" altLang="sr-Latn-RS" sz="2400" smtClean="0">
                <a:latin typeface="Times New Roman" panose="02020603050405020304" pitchFamily="18" charset="0"/>
              </a:rPr>
              <a:t>Od srednjeg dela tri nastavka: </a:t>
            </a:r>
          </a:p>
          <a:p>
            <a:pPr eaLnBrk="1" hangingPunct="1"/>
            <a:r>
              <a:rPr lang="sr-Latn-CS" altLang="sr-Latn-RS" sz="2400" smtClean="0">
                <a:solidFill>
                  <a:srgbClr val="FF9900"/>
                </a:solidFill>
                <a:latin typeface="Times New Roman" panose="02020603050405020304" pitchFamily="18" charset="0"/>
              </a:rPr>
              <a:t>Pr.lacrimalis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- sa sulcus lacrimalis – canalis lacrimalis (canalis nasolacrimalis)</a:t>
            </a:r>
          </a:p>
          <a:p>
            <a:pPr eaLnBrk="1" hangingPunct="1"/>
            <a:r>
              <a:rPr lang="sr-Latn-CS" altLang="sr-Latn-RS" sz="2400" smtClean="0">
                <a:solidFill>
                  <a:srgbClr val="FF9900"/>
                </a:solidFill>
                <a:latin typeface="Times New Roman" panose="02020603050405020304" pitchFamily="18" charset="0"/>
              </a:rPr>
              <a:t>Pr.maxillaris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 – za hiatus maxillaris</a:t>
            </a:r>
          </a:p>
          <a:p>
            <a:pPr eaLnBrk="1" hangingPunct="1"/>
            <a:r>
              <a:rPr lang="sr-Latn-CS" altLang="sr-Latn-RS" sz="2400" smtClean="0">
                <a:solidFill>
                  <a:srgbClr val="FF9900"/>
                </a:solidFill>
                <a:latin typeface="Times New Roman" panose="02020603050405020304" pitchFamily="18" charset="0"/>
              </a:rPr>
              <a:t>Pr.ethmoidalis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 – sa pr.turbinalis pr.uncinatusa ossis ethmoidalis</a:t>
            </a:r>
          </a:p>
          <a:p>
            <a:pPr eaLnBrk="1" hangingPunct="1"/>
            <a:r>
              <a:rPr lang="sr-Latn-CS" altLang="sr-Latn-RS" sz="2400" smtClean="0">
                <a:solidFill>
                  <a:srgbClr val="00FF00"/>
                </a:solidFill>
                <a:latin typeface="Times New Roman" panose="02020603050405020304" pitchFamily="18" charset="0"/>
              </a:rPr>
              <a:t>Donja ivica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slobodna, ka podu nosne duplje</a:t>
            </a:r>
            <a:endParaRPr lang="en-US" altLang="sr-Latn-RS" sz="2400" smtClean="0">
              <a:latin typeface="Times New Roman" panose="02020603050405020304" pitchFamily="18" charset="0"/>
            </a:endParaRPr>
          </a:p>
          <a:p>
            <a:pPr eaLnBrk="1" hangingPunct="1"/>
            <a:endParaRPr lang="sr-Latn-CS" altLang="sr-Latn-RS" sz="2400" smtClean="0">
              <a:latin typeface="Times New Roman" panose="02020603050405020304" pitchFamily="18" charset="0"/>
            </a:endParaRPr>
          </a:p>
        </p:txBody>
      </p:sp>
      <p:pic>
        <p:nvPicPr>
          <p:cNvPr id="67588" name="Picture 1" descr="D:\My Documents\My Scans\maxilla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78" t="24576" r="13844" b="58698"/>
          <a:stretch>
            <a:fillRect/>
          </a:stretch>
        </p:blipFill>
        <p:spPr>
          <a:xfrm>
            <a:off x="5105400" y="2714625"/>
            <a:ext cx="4038600" cy="1739900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4675" y="549275"/>
            <a:ext cx="8569325" cy="5975350"/>
          </a:xfrm>
        </p:spPr>
        <p:txBody>
          <a:bodyPr/>
          <a:lstStyle/>
          <a:p>
            <a:pPr eaLnBrk="1" hangingPunct="1"/>
            <a:r>
              <a:rPr lang="sr-Latn-CS" altLang="sr-Latn-RS" sz="2800" b="1" smtClean="0">
                <a:latin typeface="Times New Roman" panose="02020603050405020304" pitchFamily="18" charset="0"/>
              </a:rPr>
              <a:t>CONCHA NASALIS INFERIOR</a:t>
            </a:r>
          </a:p>
          <a:p>
            <a:pPr eaLnBrk="1" hangingPunct="1"/>
            <a:r>
              <a:rPr lang="sr-Latn-CS" altLang="sr-Latn-RS" sz="2400" smtClean="0">
                <a:solidFill>
                  <a:srgbClr val="FF0000"/>
                </a:solidFill>
                <a:latin typeface="Times New Roman" panose="02020603050405020304" pitchFamily="18" charset="0"/>
              </a:rPr>
              <a:t>Spoljašnja strana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ka cavun nasi, meatus nasi inferior</a:t>
            </a:r>
          </a:p>
          <a:p>
            <a:pPr eaLnBrk="1" hangingPunct="1"/>
            <a:r>
              <a:rPr lang="sr-Latn-CS" altLang="sr-Latn-RS" sz="2400" smtClean="0">
                <a:solidFill>
                  <a:srgbClr val="FF0000"/>
                </a:solidFill>
                <a:latin typeface="Times New Roman" panose="02020603050405020304" pitchFamily="18" charset="0"/>
              </a:rPr>
              <a:t>Unutrašnja strana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 ka septum nasi</a:t>
            </a:r>
          </a:p>
          <a:p>
            <a:pPr eaLnBrk="1" hangingPunct="1"/>
            <a:r>
              <a:rPr lang="sr-Latn-CS" altLang="sr-Latn-RS" sz="2400" smtClean="0">
                <a:solidFill>
                  <a:srgbClr val="00FF00"/>
                </a:solidFill>
                <a:latin typeface="Times New Roman" panose="02020603050405020304" pitchFamily="18" charset="0"/>
              </a:rPr>
              <a:t>Gornja ivica: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 pripaja se na crista conchalis napred i nazad</a:t>
            </a:r>
          </a:p>
          <a:p>
            <a:pPr eaLnBrk="1" hangingPunct="1"/>
            <a:r>
              <a:rPr lang="sr-Latn-CS" altLang="sr-Latn-RS" sz="2400" smtClean="0">
                <a:latin typeface="Times New Roman" panose="02020603050405020304" pitchFamily="18" charset="0"/>
              </a:rPr>
              <a:t>Od srednjeg dela tri nastavka: </a:t>
            </a:r>
          </a:p>
          <a:p>
            <a:pPr eaLnBrk="1" hangingPunct="1"/>
            <a:r>
              <a:rPr lang="sr-Latn-CS" altLang="sr-Latn-RS" sz="2400" smtClean="0">
                <a:solidFill>
                  <a:srgbClr val="FF9900"/>
                </a:solidFill>
                <a:latin typeface="Times New Roman" panose="02020603050405020304" pitchFamily="18" charset="0"/>
              </a:rPr>
              <a:t>Pr.lacrimalis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- sa sulcus lacrimalis – canalis lacrimalis (canalis nasolacrimalis)</a:t>
            </a:r>
          </a:p>
          <a:p>
            <a:pPr eaLnBrk="1" hangingPunct="1"/>
            <a:r>
              <a:rPr lang="sr-Latn-CS" altLang="sr-Latn-RS" sz="2400" smtClean="0">
                <a:solidFill>
                  <a:srgbClr val="FF9900"/>
                </a:solidFill>
                <a:latin typeface="Times New Roman" panose="02020603050405020304" pitchFamily="18" charset="0"/>
              </a:rPr>
              <a:t>Pr.maxillaris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 – za hiatus maxillaris</a:t>
            </a:r>
          </a:p>
          <a:p>
            <a:pPr eaLnBrk="1" hangingPunct="1"/>
            <a:r>
              <a:rPr lang="sr-Latn-CS" altLang="sr-Latn-RS" sz="2400" smtClean="0">
                <a:solidFill>
                  <a:srgbClr val="FF9900"/>
                </a:solidFill>
                <a:latin typeface="Times New Roman" panose="02020603050405020304" pitchFamily="18" charset="0"/>
              </a:rPr>
              <a:t>Pr.ethmoidalis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 – sa pr.turbinalis pr.uncinatusa ossis ethmoidalis</a:t>
            </a:r>
          </a:p>
          <a:p>
            <a:pPr eaLnBrk="1" hangingPunct="1"/>
            <a:r>
              <a:rPr lang="sr-Latn-CS" altLang="sr-Latn-RS" sz="2400" smtClean="0">
                <a:solidFill>
                  <a:srgbClr val="00FF00"/>
                </a:solidFill>
                <a:latin typeface="Times New Roman" panose="02020603050405020304" pitchFamily="18" charset="0"/>
              </a:rPr>
              <a:t>Donja ivica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slobodna, ka podu nosne duplje</a:t>
            </a:r>
            <a:endParaRPr lang="en-US" altLang="sr-Latn-RS" sz="2400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1" descr="D:\My Documents\My Scans\maxilla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78" t="24576" r="13844" b="58698"/>
          <a:stretch>
            <a:fillRect/>
          </a:stretch>
        </p:blipFill>
        <p:spPr bwMode="auto">
          <a:xfrm>
            <a:off x="285750" y="1571625"/>
            <a:ext cx="8501063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4" t="-639" r="37537" b="37746"/>
          <a:stretch>
            <a:fillRect/>
          </a:stretch>
        </p:blipFill>
        <p:spPr bwMode="auto">
          <a:xfrm>
            <a:off x="684213" y="0"/>
            <a:ext cx="7931150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0" t="6258" r="37685" b="37549"/>
          <a:stretch>
            <a:fillRect/>
          </a:stretch>
        </p:blipFill>
        <p:spPr bwMode="auto">
          <a:xfrm>
            <a:off x="684213" y="1214438"/>
            <a:ext cx="7961312" cy="564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59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r>
              <a:rPr lang="sr-Latn-RS" altLang="sr-Latn-RS" b="1" smtClean="0"/>
              <a:t>VOMER - RALO</a:t>
            </a:r>
            <a:endParaRPr lang="en-US" altLang="sr-Latn-RS" b="1" smtClean="0"/>
          </a:p>
        </p:txBody>
      </p:sp>
      <p:sp>
        <p:nvSpPr>
          <p:cNvPr id="70660" name="Content Placeholder 5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786437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sr-Latn-RS" altLang="sr-Latn-RS" sz="4000" b="1" smtClean="0"/>
              <a:t>vomer</a:t>
            </a:r>
            <a:endParaRPr lang="en-US" altLang="sr-Latn-RS" sz="4000" b="1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3" r="37869" b="38583"/>
          <a:stretch>
            <a:fillRect/>
          </a:stretch>
        </p:blipFill>
        <p:spPr bwMode="auto">
          <a:xfrm>
            <a:off x="684213" y="146050"/>
            <a:ext cx="7867650" cy="671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altLang="sr-Latn-RS" sz="2800" b="1" smtClean="0">
                <a:latin typeface="Times New Roman" panose="02020603050405020304" pitchFamily="18" charset="0"/>
              </a:rPr>
              <a:t>OS HYOIDEUM – PODJEZIČNA KOST</a:t>
            </a:r>
            <a:endParaRPr lang="en-US" altLang="sr-Latn-RS" sz="2800" b="1" smtClean="0">
              <a:latin typeface="Times New Roman" panose="02020603050405020304" pitchFamily="18" charset="0"/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285875"/>
            <a:ext cx="4038600" cy="4840288"/>
          </a:xfrm>
        </p:spPr>
        <p:txBody>
          <a:bodyPr/>
          <a:lstStyle/>
          <a:p>
            <a:pPr eaLnBrk="1" hangingPunct="1"/>
            <a:r>
              <a:rPr lang="sr-Latn-CS" altLang="sr-Latn-RS" sz="2400" b="1" smtClean="0">
                <a:latin typeface="Times New Roman" panose="02020603050405020304" pitchFamily="18" charset="0"/>
              </a:rPr>
              <a:t>Corpus ossis  hyoidei</a:t>
            </a:r>
          </a:p>
          <a:p>
            <a:pPr eaLnBrk="1" hangingPunct="1"/>
            <a:r>
              <a:rPr lang="sr-Latn-CS" altLang="sr-Latn-RS" sz="2400" smtClean="0">
                <a:solidFill>
                  <a:srgbClr val="0000FF"/>
                </a:solidFill>
                <a:latin typeface="Times New Roman" panose="02020603050405020304" pitchFamily="18" charset="0"/>
              </a:rPr>
              <a:t>Gornja polja: </a:t>
            </a:r>
            <a:r>
              <a:rPr lang="sr-Latn-CS" altLang="sr-Latn-RS" sz="2400" smtClean="0">
                <a:solidFill>
                  <a:srgbClr val="FF0000"/>
                </a:solidFill>
                <a:latin typeface="Times New Roman" panose="02020603050405020304" pitchFamily="18" charset="0"/>
              </a:rPr>
              <a:t>m.geniohyoideus, m.hyoglossus</a:t>
            </a:r>
          </a:p>
          <a:p>
            <a:pPr eaLnBrk="1" hangingPunct="1"/>
            <a:r>
              <a:rPr lang="sr-Latn-CS" altLang="sr-Latn-RS" sz="2400" smtClean="0">
                <a:solidFill>
                  <a:srgbClr val="0000FF"/>
                </a:solidFill>
                <a:latin typeface="Times New Roman" panose="02020603050405020304" pitchFamily="18" charset="0"/>
              </a:rPr>
              <a:t>Donja polja: 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m.mylohyoideus, m.digastricus, m.stylohyoideus</a:t>
            </a:r>
          </a:p>
          <a:p>
            <a:pPr eaLnBrk="1" hangingPunct="1"/>
            <a:r>
              <a:rPr lang="sr-Latn-CS" altLang="sr-Latn-RS" sz="2400" smtClean="0">
                <a:solidFill>
                  <a:srgbClr val="0000FF"/>
                </a:solidFill>
                <a:latin typeface="Times New Roman" panose="02020603050405020304" pitchFamily="18" charset="0"/>
              </a:rPr>
              <a:t>Donja ivica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</a:t>
            </a:r>
            <a:r>
              <a:rPr lang="sr-Latn-CS" altLang="sr-Latn-RS" sz="2400" smtClean="0">
                <a:solidFill>
                  <a:srgbClr val="FF0000"/>
                </a:solidFill>
                <a:latin typeface="Times New Roman" panose="02020603050405020304" pitchFamily="18" charset="0"/>
              </a:rPr>
              <a:t>m.omohyoideus, m.sternohyoideus, membrana thyrohyoidea</a:t>
            </a:r>
          </a:p>
        </p:txBody>
      </p:sp>
      <p:pic>
        <p:nvPicPr>
          <p:cNvPr id="72708" name="Picture 3" descr="D:\My Documents\My Scans\maxilla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77" t="29259" r="28677" b="47324"/>
          <a:stretch>
            <a:fillRect/>
          </a:stretch>
        </p:blipFill>
        <p:spPr>
          <a:xfrm>
            <a:off x="5024438" y="2000250"/>
            <a:ext cx="4090987" cy="3113088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altLang="sr-Latn-RS" sz="2800" b="1" smtClean="0">
                <a:latin typeface="Times New Roman" panose="02020603050405020304" pitchFamily="18" charset="0"/>
              </a:rPr>
              <a:t>OS HYOIDEUM – PODJEZIČNA KOST</a:t>
            </a:r>
            <a:endParaRPr lang="en-US" altLang="sr-Latn-RS" sz="2800" b="1" smtClean="0">
              <a:latin typeface="Times New Roman" panose="02020603050405020304" pitchFamily="18" charset="0"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285875"/>
            <a:ext cx="4038600" cy="4840288"/>
          </a:xfrm>
        </p:spPr>
        <p:txBody>
          <a:bodyPr/>
          <a:lstStyle/>
          <a:p>
            <a:pPr eaLnBrk="1" hangingPunct="1"/>
            <a:r>
              <a:rPr lang="sr-Latn-CS" altLang="sr-Latn-RS" sz="2400" b="1" dirty="0" smtClean="0">
                <a:latin typeface="Times New Roman" panose="02020603050405020304" pitchFamily="18" charset="0"/>
              </a:rPr>
              <a:t>Cornu majus</a:t>
            </a:r>
            <a:r>
              <a:rPr lang="sr-Latn-CS" altLang="sr-Latn-RS" sz="2400" dirty="0" smtClean="0">
                <a:latin typeface="Times New Roman" panose="02020603050405020304" pitchFamily="18" charset="0"/>
              </a:rPr>
              <a:t>: </a:t>
            </a:r>
            <a:r>
              <a:rPr lang="sr-Latn-CS" altLang="sr-Latn-RS" sz="2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m.constrictor pharyngis medius, m.hyoglossus</a:t>
            </a:r>
          </a:p>
          <a:p>
            <a:pPr eaLnBrk="1" hangingPunct="1"/>
            <a:r>
              <a:rPr lang="sr-Latn-CS" altLang="sr-Latn-RS" sz="2400" b="1" dirty="0" smtClean="0">
                <a:latin typeface="Times New Roman" panose="02020603050405020304" pitchFamily="18" charset="0"/>
              </a:rPr>
              <a:t>Cornu minus: </a:t>
            </a:r>
            <a:r>
              <a:rPr lang="sr-Latn-CS" altLang="sr-Latn-RS" sz="2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lig.stylohyoideum, MCFM, m. longitudinalis superior, m.longitudinalis inferior</a:t>
            </a:r>
          </a:p>
          <a:p>
            <a:pPr eaLnBrk="1" hangingPunct="1"/>
            <a:r>
              <a:rPr lang="sr-Latn-CS" altLang="sr-Latn-RS" sz="2400" dirty="0" smtClean="0">
                <a:latin typeface="Times New Roman" panose="02020603050405020304" pitchFamily="18" charset="0"/>
              </a:rPr>
              <a:t>Jedina se ne zglobljava sa kostima</a:t>
            </a:r>
          </a:p>
          <a:p>
            <a:pPr eaLnBrk="1" hangingPunct="1"/>
            <a:r>
              <a:rPr lang="sr-Latn-CS" altLang="sr-Latn-RS" sz="2400" dirty="0" smtClean="0">
                <a:latin typeface="Times New Roman" panose="02020603050405020304" pitchFamily="18" charset="0"/>
              </a:rPr>
              <a:t>Potkovica</a:t>
            </a:r>
          </a:p>
          <a:p>
            <a:pPr eaLnBrk="1" hangingPunct="1"/>
            <a:r>
              <a:rPr lang="sr-Latn-CS" altLang="sr-Latn-RS" sz="2400" dirty="0" smtClean="0">
                <a:latin typeface="Times New Roman" panose="02020603050405020304" pitchFamily="18" charset="0"/>
              </a:rPr>
              <a:t>Gutanje i govor</a:t>
            </a:r>
            <a:endParaRPr lang="en-US" altLang="sr-Latn-RS" sz="2400" dirty="0" smtClean="0">
              <a:latin typeface="Times New Roman" panose="02020603050405020304" pitchFamily="18" charset="0"/>
            </a:endParaRPr>
          </a:p>
          <a:p>
            <a:pPr eaLnBrk="1" hangingPunct="1"/>
            <a:endParaRPr lang="sr-Latn-CS" altLang="sr-Latn-RS" sz="240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73732" name="Picture 3" descr="D:\My Documents\My Scans\maxilla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77" t="29259" r="28677" b="47324"/>
          <a:stretch>
            <a:fillRect/>
          </a:stretch>
        </p:blipFill>
        <p:spPr>
          <a:xfrm>
            <a:off x="5024438" y="2000250"/>
            <a:ext cx="4090987" cy="3113088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2800" b="1" dirty="0" smtClean="0">
                <a:latin typeface="Times New Roman" pitchFamily="18" charset="0"/>
              </a:rPr>
              <a:t>OS HYOIDEUM – PODJEZIČNA KOST</a:t>
            </a:r>
            <a:endParaRPr lang="en-US" sz="2800" b="1" dirty="0" smtClean="0">
              <a:latin typeface="Times New Roman" pitchFamily="18" charset="0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196975"/>
            <a:ext cx="8642350" cy="5327650"/>
          </a:xfrm>
        </p:spPr>
        <p:txBody>
          <a:bodyPr/>
          <a:lstStyle/>
          <a:p>
            <a:pPr eaLnBrk="1" hangingPunct="1"/>
            <a:r>
              <a:rPr lang="sr-Latn-CS" altLang="sr-Latn-RS" sz="2400" b="1" smtClean="0">
                <a:latin typeface="Times New Roman" panose="02020603050405020304" pitchFamily="18" charset="0"/>
              </a:rPr>
              <a:t>Corpus ossis  hyoidei</a:t>
            </a:r>
          </a:p>
          <a:p>
            <a:pPr eaLnBrk="1" hangingPunct="1"/>
            <a:r>
              <a:rPr lang="sr-Latn-CS" altLang="sr-Latn-RS" sz="2400" smtClean="0">
                <a:solidFill>
                  <a:srgbClr val="FF0000"/>
                </a:solidFill>
                <a:latin typeface="Times New Roman" panose="02020603050405020304" pitchFamily="18" charset="0"/>
              </a:rPr>
              <a:t>Gornja polja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m.geniohyoideus, m.hyoglossus</a:t>
            </a:r>
          </a:p>
          <a:p>
            <a:pPr eaLnBrk="1" hangingPunct="1"/>
            <a:r>
              <a:rPr lang="sr-Latn-CS" altLang="sr-Latn-RS" sz="2400" smtClean="0">
                <a:solidFill>
                  <a:srgbClr val="FF0000"/>
                </a:solidFill>
                <a:latin typeface="Times New Roman" panose="02020603050405020304" pitchFamily="18" charset="0"/>
              </a:rPr>
              <a:t>Donja polja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m.mylohyoideus, m.digastricus, m.stylohyoideus</a:t>
            </a:r>
          </a:p>
          <a:p>
            <a:pPr eaLnBrk="1" hangingPunct="1"/>
            <a:r>
              <a:rPr lang="sr-Latn-CS" altLang="sr-Latn-RS" sz="2400" smtClean="0">
                <a:solidFill>
                  <a:srgbClr val="FF0000"/>
                </a:solidFill>
                <a:latin typeface="Times New Roman" panose="02020603050405020304" pitchFamily="18" charset="0"/>
              </a:rPr>
              <a:t>Donja ivica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m.omohyoideus, m.sternohyoideus, membrana thyrohyoidea</a:t>
            </a:r>
          </a:p>
          <a:p>
            <a:pPr eaLnBrk="1" hangingPunct="1"/>
            <a:r>
              <a:rPr lang="sr-Latn-CS" altLang="sr-Latn-RS" sz="2400" b="1" smtClean="0">
                <a:latin typeface="Times New Roman" panose="02020603050405020304" pitchFamily="18" charset="0"/>
              </a:rPr>
              <a:t>Cornu majus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m.constrictor pharyngis medius,m.hyoglossus</a:t>
            </a:r>
          </a:p>
          <a:p>
            <a:pPr eaLnBrk="1" hangingPunct="1"/>
            <a:r>
              <a:rPr lang="sr-Latn-CS" altLang="sr-Latn-RS" sz="2400" b="1" smtClean="0">
                <a:latin typeface="Times New Roman" panose="02020603050405020304" pitchFamily="18" charset="0"/>
              </a:rPr>
              <a:t>Cornu minus: 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lig.stylohyoideum, MCFM, m. Longitudinalis superior, m.longitudinalis inferior</a:t>
            </a:r>
          </a:p>
          <a:p>
            <a:pPr eaLnBrk="1" hangingPunct="1"/>
            <a:r>
              <a:rPr lang="sr-Latn-CS" altLang="sr-Latn-RS" sz="2400" smtClean="0">
                <a:latin typeface="Times New Roman" panose="02020603050405020304" pitchFamily="18" charset="0"/>
              </a:rPr>
              <a:t>Jedina se ne zglobljava sa kostima</a:t>
            </a:r>
          </a:p>
          <a:p>
            <a:pPr eaLnBrk="1" hangingPunct="1"/>
            <a:r>
              <a:rPr lang="sr-Latn-CS" altLang="sr-Latn-RS" sz="2400" smtClean="0">
                <a:latin typeface="Times New Roman" panose="02020603050405020304" pitchFamily="18" charset="0"/>
              </a:rPr>
              <a:t>Potkovica</a:t>
            </a:r>
          </a:p>
          <a:p>
            <a:pPr eaLnBrk="1" hangingPunct="1"/>
            <a:r>
              <a:rPr lang="sr-Latn-CS" altLang="sr-Latn-RS" sz="2400" smtClean="0">
                <a:latin typeface="Times New Roman" panose="02020603050405020304" pitchFamily="18" charset="0"/>
              </a:rPr>
              <a:t>Gutanje i govor</a:t>
            </a:r>
            <a:endParaRPr lang="en-US" altLang="sr-Latn-RS" sz="2400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2800" b="1" dirty="0" smtClean="0">
                <a:latin typeface="Times New Roman" pitchFamily="18" charset="0"/>
              </a:rPr>
              <a:t>OS HYOIDEUM – PODJEZIČNA KOST</a:t>
            </a:r>
            <a:endParaRPr lang="en-US" sz="2800" b="1" dirty="0" smtClean="0">
              <a:latin typeface="Times New Roman" pitchFamily="18" charset="0"/>
            </a:endParaRP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196975"/>
            <a:ext cx="8642350" cy="5327650"/>
          </a:xfrm>
        </p:spPr>
        <p:txBody>
          <a:bodyPr/>
          <a:lstStyle/>
          <a:p>
            <a:pPr eaLnBrk="1" hangingPunct="1"/>
            <a:r>
              <a:rPr lang="sr-Latn-CS" altLang="sr-Latn-RS" sz="2400" b="1" smtClean="0">
                <a:latin typeface="Times New Roman" panose="02020603050405020304" pitchFamily="18" charset="0"/>
              </a:rPr>
              <a:t>Corpus ossis  hyoidei</a:t>
            </a:r>
          </a:p>
          <a:p>
            <a:pPr eaLnBrk="1" hangingPunct="1"/>
            <a:r>
              <a:rPr lang="sr-Latn-CS" altLang="sr-Latn-RS" sz="2400" smtClean="0">
                <a:solidFill>
                  <a:srgbClr val="FF0000"/>
                </a:solidFill>
                <a:latin typeface="Times New Roman" panose="02020603050405020304" pitchFamily="18" charset="0"/>
              </a:rPr>
              <a:t>Gornja polja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m.geniohyoideus, m.hyoglossus</a:t>
            </a:r>
          </a:p>
          <a:p>
            <a:pPr eaLnBrk="1" hangingPunct="1"/>
            <a:r>
              <a:rPr lang="sr-Latn-CS" altLang="sr-Latn-RS" sz="2400" smtClean="0">
                <a:solidFill>
                  <a:srgbClr val="FF0000"/>
                </a:solidFill>
                <a:latin typeface="Times New Roman" panose="02020603050405020304" pitchFamily="18" charset="0"/>
              </a:rPr>
              <a:t>Donja polja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m.mylohyoideus, m.digastricus, m.stylohyoideus</a:t>
            </a:r>
          </a:p>
          <a:p>
            <a:pPr eaLnBrk="1" hangingPunct="1"/>
            <a:r>
              <a:rPr lang="sr-Latn-CS" altLang="sr-Latn-RS" sz="2400" smtClean="0">
                <a:solidFill>
                  <a:srgbClr val="FF0000"/>
                </a:solidFill>
                <a:latin typeface="Times New Roman" panose="02020603050405020304" pitchFamily="18" charset="0"/>
              </a:rPr>
              <a:t>Donja ivica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m.omohyoideus, m.sternohyoideus, membrana thyrohyoidea</a:t>
            </a:r>
          </a:p>
          <a:p>
            <a:pPr eaLnBrk="1" hangingPunct="1"/>
            <a:r>
              <a:rPr lang="sr-Latn-CS" altLang="sr-Latn-RS" sz="2400" b="1" smtClean="0">
                <a:latin typeface="Times New Roman" panose="02020603050405020304" pitchFamily="18" charset="0"/>
              </a:rPr>
              <a:t>Cornu majus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: m.constrictor pharyngis medius,m.hyoglossus</a:t>
            </a:r>
          </a:p>
          <a:p>
            <a:pPr eaLnBrk="1" hangingPunct="1"/>
            <a:r>
              <a:rPr lang="sr-Latn-CS" altLang="sr-Latn-RS" sz="2400" b="1" smtClean="0">
                <a:latin typeface="Times New Roman" panose="02020603050405020304" pitchFamily="18" charset="0"/>
              </a:rPr>
              <a:t>Cornu minus: 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lig.stylohyoideum, MCFM, m. Longitudinalis superior, m.longitudinalis inferior</a:t>
            </a:r>
          </a:p>
          <a:p>
            <a:pPr eaLnBrk="1" hangingPunct="1"/>
            <a:r>
              <a:rPr lang="sr-Latn-CS" altLang="sr-Latn-RS" sz="2400" smtClean="0">
                <a:latin typeface="Times New Roman" panose="02020603050405020304" pitchFamily="18" charset="0"/>
              </a:rPr>
              <a:t>Jedina se ne zglobljava sa kostima</a:t>
            </a:r>
          </a:p>
          <a:p>
            <a:pPr eaLnBrk="1" hangingPunct="1"/>
            <a:r>
              <a:rPr lang="sr-Latn-CS" altLang="sr-Latn-RS" sz="2400" smtClean="0">
                <a:latin typeface="Times New Roman" panose="02020603050405020304" pitchFamily="18" charset="0"/>
              </a:rPr>
              <a:t>Potkovica</a:t>
            </a:r>
          </a:p>
          <a:p>
            <a:pPr eaLnBrk="1" hangingPunct="1"/>
            <a:r>
              <a:rPr lang="sr-Latn-CS" altLang="sr-Latn-RS" sz="2400" smtClean="0">
                <a:latin typeface="Times New Roman" panose="02020603050405020304" pitchFamily="18" charset="0"/>
              </a:rPr>
              <a:t>Gutanje i govor</a:t>
            </a:r>
            <a:endParaRPr lang="en-US" altLang="sr-Latn-RS" sz="2400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3" descr="D:\My Documents\My Scans\maxilla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77" t="29259" r="28677" b="47324"/>
          <a:stretch>
            <a:fillRect/>
          </a:stretch>
        </p:blipFill>
        <p:spPr bwMode="auto">
          <a:xfrm>
            <a:off x="928688" y="642938"/>
            <a:ext cx="7358062" cy="535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0" r="38460" b="39026"/>
          <a:stretch>
            <a:fillRect/>
          </a:stretch>
        </p:blipFill>
        <p:spPr bwMode="auto">
          <a:xfrm>
            <a:off x="684213" y="0"/>
            <a:ext cx="7623175" cy="666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3" descr="D:\My Documents\My Scans\maxilla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6" t="15208" r="12917" b="58698"/>
          <a:stretch>
            <a:fillRect/>
          </a:stretch>
        </p:blipFill>
        <p:spPr bwMode="auto">
          <a:xfrm>
            <a:off x="428625" y="714375"/>
            <a:ext cx="8215313" cy="564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5492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3200" b="1" dirty="0" smtClean="0">
                <a:latin typeface="Times New Roman" pitchFamily="18" charset="0"/>
              </a:rPr>
              <a:t>ORBITA-OČNA  DUPLJA</a:t>
            </a:r>
            <a:endParaRPr lang="en-US" sz="3200" b="1" dirty="0" smtClean="0">
              <a:latin typeface="Times New Roman" pitchFamily="18" charset="0"/>
            </a:endParaRP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549275"/>
            <a:ext cx="8893175" cy="6308725"/>
          </a:xfrm>
        </p:spPr>
        <p:txBody>
          <a:bodyPr/>
          <a:lstStyle/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Spoljni zid</a:t>
            </a:r>
            <a:r>
              <a:rPr lang="sr-Latn-CS" altLang="sr-Latn-RS" sz="2400" b="1" smtClean="0"/>
              <a:t>: facies orbitalis ossis zygomatici, fac.orb.allae majoris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Unutrašnji zid: </a:t>
            </a:r>
            <a:r>
              <a:rPr lang="sr-Latn-CS" altLang="sr-Latn-RS" sz="2400" b="1" smtClean="0"/>
              <a:t>processus frontalis maxillae, os lacrimale</a:t>
            </a:r>
          </a:p>
          <a:p>
            <a:pPr eaLnBrk="1" hangingPunct="1"/>
            <a:r>
              <a:rPr lang="sr-Latn-CS" altLang="sr-Latn-RS" sz="2400" b="1" smtClean="0"/>
              <a:t>                          lamina orbitalis labyrinthi ethmoidalis</a:t>
            </a:r>
          </a:p>
          <a:p>
            <a:pPr eaLnBrk="1" hangingPunct="1"/>
            <a:r>
              <a:rPr lang="sr-Latn-CS" altLang="sr-Latn-RS" sz="2400" b="1" smtClean="0"/>
              <a:t>                          corpus ossis sphenoidalis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Gornji zid</a:t>
            </a:r>
            <a:r>
              <a:rPr lang="sr-Latn-CS" altLang="sr-Latn-RS" sz="2400" b="1" smtClean="0"/>
              <a:t>: pars orbitalis ossis frontalis, ala minor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Donji zid:   </a:t>
            </a:r>
            <a:r>
              <a:rPr lang="sr-Latn-CS" altLang="sr-Latn-RS" sz="2400" b="1" smtClean="0"/>
              <a:t>facies orbitalis maxillae, processus orbitalis ossis      		lacrimalis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Fissura orbitalis superior</a:t>
            </a:r>
            <a:r>
              <a:rPr lang="sr-Latn-CS" altLang="sr-Latn-RS" sz="2400" b="1" smtClean="0"/>
              <a:t>: n oculomotorius, n trochlearis, n abducens, n frontalis , n lacrimalis , n nasociliaris, v ophtalmica superior i inferior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Fissura orbitalis inferior</a:t>
            </a:r>
            <a:r>
              <a:rPr lang="sr-Latn-CS" altLang="sr-Latn-RS" sz="2400" b="1" smtClean="0"/>
              <a:t>: a et n infraorbitalis , n zygomaticus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Aditus orbitae</a:t>
            </a:r>
            <a:r>
              <a:rPr lang="sr-Latn-CS" altLang="sr-Latn-RS" sz="2400" b="1" smtClean="0"/>
              <a:t>: m supraorbitalis ossis frontalis, m infraorbitalis maxillae, crista lacrimalis anterior processus frontalisa, prednja ivica zigomatične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Vrh orbite</a:t>
            </a:r>
            <a:r>
              <a:rPr lang="sr-Latn-CS" altLang="sr-Latn-RS" sz="2400" b="1" smtClean="0"/>
              <a:t>: canalis opticus ( n opticus i a ophtalmica)                          </a:t>
            </a:r>
            <a:endParaRPr lang="en-US" altLang="sr-Latn-RS" sz="2400" b="1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2800" b="1" dirty="0" smtClean="0"/>
              <a:t>MANDIBULA- DONJA VILICA</a:t>
            </a:r>
            <a:endParaRPr lang="en-US" sz="2800" b="1" dirty="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765175"/>
            <a:ext cx="8785225" cy="59039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/>
              <a:t>CORPUS MANDIBULAE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Spoljašnja strana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: 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fossa mentalis, foramen mentale (a.n.mentalis), trigonum mentale, protuberantia mentalis, tuberculum mentale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Unutrašnja strana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: 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spina mentalis (spina m.genioglossi i spina m.geniohyoidei), fossa digastrica, linea mylohyoidea (fovea sublingualis, fovea submandibularis)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Gornja ivica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: 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arcus alveolaris, alveoli dentales, s</a:t>
            </a:r>
            <a:r>
              <a:rPr lang="en-US" altLang="sr-Latn-RS" sz="2400" smtClean="0">
                <a:latin typeface="Times New Roman" panose="02020603050405020304" pitchFamily="18" charset="0"/>
              </a:rPr>
              <a:t>e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pta interalveolaria, septa interradicularia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Donja ivica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: 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protuberantia mentalis(gnathion), tuberculum mentale,linea obliqua (m.buccinator, m.depresor labi inferioris-iznad, m.depresor anguli oris, platyzma-ispod)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latin typeface="Times New Roman" panose="02020603050405020304" pitchFamily="18" charset="0"/>
              </a:rPr>
              <a:t>Angulus mandibulae- 100-120</a:t>
            </a:r>
            <a:r>
              <a:rPr lang="en-US" altLang="sr-Latn-R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sr-Latn-CS" altLang="sr-Latn-RS" sz="24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Tuberositas maseterica</a:t>
            </a:r>
            <a:r>
              <a:rPr lang="sr-Latn-CS" altLang="sr-Latn-R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m. maseter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Tuberositas pterygoidea</a:t>
            </a:r>
            <a:r>
              <a:rPr lang="sr-Latn-CS" altLang="sr-Latn-R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m.pterigoideus medialos, lig.stylomandibulare.</a:t>
            </a:r>
            <a:endParaRPr lang="sr-Latn-CS" altLang="sr-Latn-RS" sz="2400" b="1" smtClean="0">
              <a:solidFill>
                <a:srgbClr val="FFFF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sr-Latn-RS" sz="2400" b="1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altLang="sr-Latn-RS" sz="3200" b="1" smtClean="0">
                <a:latin typeface="Times New Roman" panose="02020603050405020304" pitchFamily="18" charset="0"/>
              </a:rPr>
              <a:t>ORBITA-OČNA  DUPLJA</a:t>
            </a:r>
            <a:endParaRPr lang="en-US" altLang="sr-Latn-RS" sz="3200" b="1" smtClean="0">
              <a:latin typeface="Times New Roman" panose="02020603050405020304" pitchFamily="18" charset="0"/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14313" y="1600200"/>
            <a:ext cx="4786312" cy="4525963"/>
          </a:xfrm>
        </p:spPr>
        <p:txBody>
          <a:bodyPr/>
          <a:lstStyle/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Spoljni zid</a:t>
            </a:r>
            <a:r>
              <a:rPr lang="sr-Latn-CS" altLang="sr-Latn-RS" sz="2400" b="1" smtClean="0"/>
              <a:t>: </a:t>
            </a:r>
          </a:p>
          <a:p>
            <a:pPr eaLnBrk="1" hangingPunct="1"/>
            <a:r>
              <a:rPr lang="sr-Latn-CS" altLang="sr-Latn-RS" sz="2400" b="1" smtClean="0"/>
              <a:t>facies orbitalis ossis zygomatici, fac.orb.allae majoris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Unutrašnji zid: </a:t>
            </a:r>
          </a:p>
          <a:p>
            <a:pPr eaLnBrk="1" hangingPunct="1"/>
            <a:r>
              <a:rPr lang="sr-Latn-CS" altLang="sr-Latn-RS" sz="2400" b="1" smtClean="0"/>
              <a:t>processus frontalis maxillae,</a:t>
            </a:r>
          </a:p>
          <a:p>
            <a:pPr eaLnBrk="1" hangingPunct="1"/>
            <a:r>
              <a:rPr lang="sr-Latn-CS" altLang="sr-Latn-RS" sz="2400" b="1" smtClean="0"/>
              <a:t> os lacrimale</a:t>
            </a:r>
          </a:p>
          <a:p>
            <a:pPr eaLnBrk="1" hangingPunct="1"/>
            <a:r>
              <a:rPr lang="sr-Latn-CS" altLang="sr-Latn-RS" sz="2400" b="1" smtClean="0"/>
              <a:t>lamina orbitalis labyrinthi ethmoidalis</a:t>
            </a:r>
          </a:p>
          <a:p>
            <a:pPr eaLnBrk="1" hangingPunct="1"/>
            <a:r>
              <a:rPr lang="sr-Latn-CS" altLang="sr-Latn-RS" sz="2400" b="1" smtClean="0"/>
              <a:t>corpus ossis sphenoidalis</a:t>
            </a:r>
          </a:p>
        </p:txBody>
      </p:sp>
      <p:pic>
        <p:nvPicPr>
          <p:cNvPr id="80900" name="Picture 3" descr="D:\My Documents\My Scans\maxilla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6" t="15208" r="12917" b="58698"/>
          <a:stretch>
            <a:fillRect/>
          </a:stretch>
        </p:blipFill>
        <p:spPr>
          <a:xfrm>
            <a:off x="5500688" y="2357438"/>
            <a:ext cx="3643312" cy="2640012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42875"/>
            <a:ext cx="8229600" cy="642938"/>
          </a:xfrm>
        </p:spPr>
        <p:txBody>
          <a:bodyPr/>
          <a:lstStyle/>
          <a:p>
            <a:pPr eaLnBrk="1" hangingPunct="1"/>
            <a:r>
              <a:rPr lang="sr-Latn-CS" altLang="sr-Latn-RS" sz="3200" b="1" smtClean="0">
                <a:latin typeface="Times New Roman" panose="02020603050405020304" pitchFamily="18" charset="0"/>
              </a:rPr>
              <a:t>ORBITA-OČNA  DUPLJA</a:t>
            </a:r>
            <a:endParaRPr lang="en-US" altLang="sr-Latn-RS" sz="3200" b="1" smtClean="0">
              <a:latin typeface="Times New Roman" panose="02020603050405020304" pitchFamily="18" charset="0"/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42875" y="857250"/>
            <a:ext cx="4714875" cy="5786438"/>
          </a:xfrm>
        </p:spPr>
        <p:txBody>
          <a:bodyPr/>
          <a:lstStyle/>
          <a:p>
            <a:pPr eaLnBrk="1" hangingPunct="1"/>
            <a:r>
              <a:rPr lang="sr-Latn-CS" altLang="sr-Latn-RS" sz="2400" b="1" dirty="0" smtClean="0">
                <a:solidFill>
                  <a:srgbClr val="FF0000"/>
                </a:solidFill>
              </a:rPr>
              <a:t>Gornji zid</a:t>
            </a:r>
            <a:r>
              <a:rPr lang="sr-Latn-CS" altLang="sr-Latn-RS" sz="2400" b="1" dirty="0" smtClean="0"/>
              <a:t>: pars orbitalis ossis frontalis, ala minor</a:t>
            </a:r>
          </a:p>
          <a:p>
            <a:pPr eaLnBrk="1" hangingPunct="1"/>
            <a:r>
              <a:rPr lang="sr-Latn-CS" altLang="sr-Latn-RS" sz="2400" b="1" dirty="0" smtClean="0">
                <a:solidFill>
                  <a:srgbClr val="FF0000"/>
                </a:solidFill>
              </a:rPr>
              <a:t>Donji zid:   </a:t>
            </a:r>
            <a:r>
              <a:rPr lang="sr-Latn-CS" altLang="sr-Latn-RS" sz="2400" b="1" dirty="0" smtClean="0"/>
              <a:t>facies orbitalis maxillae, processus orbitalis ossis </a:t>
            </a:r>
            <a:r>
              <a:rPr lang="sr-Latn-RS" altLang="sr-Latn-RS" sz="2400" b="1" dirty="0" smtClean="0"/>
              <a:t>palatini</a:t>
            </a:r>
            <a:endParaRPr lang="sr-Latn-CS" altLang="sr-Latn-RS" sz="2400" b="1" dirty="0" smtClean="0"/>
          </a:p>
          <a:p>
            <a:pPr eaLnBrk="1" hangingPunct="1"/>
            <a:r>
              <a:rPr lang="sr-Latn-CS" altLang="sr-Latn-RS" sz="2400" b="1" dirty="0" smtClean="0">
                <a:solidFill>
                  <a:srgbClr val="FF0000"/>
                </a:solidFill>
              </a:rPr>
              <a:t>Fissura orbitalis superior</a:t>
            </a:r>
            <a:r>
              <a:rPr lang="sr-Latn-CS" altLang="sr-Latn-RS" sz="2400" b="1" dirty="0" smtClean="0"/>
              <a:t>:</a:t>
            </a:r>
          </a:p>
          <a:p>
            <a:pPr eaLnBrk="1" hangingPunct="1"/>
            <a:r>
              <a:rPr lang="sr-Latn-CS" altLang="sr-Latn-RS" sz="2400" b="1" dirty="0" smtClean="0"/>
              <a:t> n oculomotorius, n trochlearis, </a:t>
            </a:r>
          </a:p>
          <a:p>
            <a:pPr eaLnBrk="1" hangingPunct="1"/>
            <a:r>
              <a:rPr lang="sr-Latn-CS" altLang="sr-Latn-RS" sz="2400" b="1" dirty="0" smtClean="0"/>
              <a:t>n abducens, n frontalis , </a:t>
            </a:r>
          </a:p>
          <a:p>
            <a:pPr eaLnBrk="1" hangingPunct="1"/>
            <a:r>
              <a:rPr lang="sr-Latn-CS" altLang="sr-Latn-RS" sz="2400" b="1" dirty="0" smtClean="0"/>
              <a:t>n lacrimalis , n nasociliaris, </a:t>
            </a:r>
          </a:p>
          <a:p>
            <a:pPr eaLnBrk="1" hangingPunct="1"/>
            <a:r>
              <a:rPr lang="sr-Latn-CS" altLang="sr-Latn-RS" sz="2400" b="1" dirty="0" smtClean="0"/>
              <a:t>v ophtalmica superior i inferior</a:t>
            </a:r>
          </a:p>
          <a:p>
            <a:pPr eaLnBrk="1" hangingPunct="1"/>
            <a:r>
              <a:rPr lang="sr-Latn-CS" altLang="sr-Latn-RS" sz="2400" b="1" dirty="0" smtClean="0">
                <a:solidFill>
                  <a:srgbClr val="FF0000"/>
                </a:solidFill>
              </a:rPr>
              <a:t>Fissura orbitalis inferior</a:t>
            </a:r>
            <a:r>
              <a:rPr lang="sr-Latn-CS" altLang="sr-Latn-RS" sz="2400" b="1" dirty="0" smtClean="0"/>
              <a:t>:</a:t>
            </a:r>
          </a:p>
          <a:p>
            <a:pPr eaLnBrk="1" hangingPunct="1"/>
            <a:r>
              <a:rPr lang="sr-Latn-CS" altLang="sr-Latn-RS" sz="2400" b="1" dirty="0" smtClean="0"/>
              <a:t> a et n infraorbitalis ,</a:t>
            </a:r>
          </a:p>
          <a:p>
            <a:pPr eaLnBrk="1" hangingPunct="1"/>
            <a:r>
              <a:rPr lang="sr-Latn-CS" altLang="sr-Latn-RS" sz="2400" b="1" dirty="0" smtClean="0"/>
              <a:t>n zygomaticus</a:t>
            </a:r>
          </a:p>
        </p:txBody>
      </p:sp>
      <p:pic>
        <p:nvPicPr>
          <p:cNvPr id="81924" name="Picture 3" descr="D:\My Documents\My Scans\maxilla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6" t="15208" r="12917" b="58698"/>
          <a:stretch>
            <a:fillRect/>
          </a:stretch>
        </p:blipFill>
        <p:spPr>
          <a:xfrm>
            <a:off x="5500688" y="2071688"/>
            <a:ext cx="3643312" cy="2854325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altLang="sr-Latn-RS" sz="3200" smtClean="0">
                <a:latin typeface="Times New Roman" panose="02020603050405020304" pitchFamily="18" charset="0"/>
              </a:rPr>
              <a:t>ORBITA-OČNA  DUPLJA</a:t>
            </a:r>
            <a:endParaRPr lang="en-US" altLang="sr-Latn-RS" sz="3200" smtClean="0">
              <a:latin typeface="Times New Roman" panose="02020603050405020304" pitchFamily="18" charset="0"/>
            </a:endParaRPr>
          </a:p>
        </p:txBody>
      </p:sp>
      <p:sp>
        <p:nvSpPr>
          <p:cNvPr id="829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14313" y="1600200"/>
            <a:ext cx="4714875" cy="4525963"/>
          </a:xfrm>
        </p:spPr>
        <p:txBody>
          <a:bodyPr/>
          <a:lstStyle/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Aditus orbitae</a:t>
            </a:r>
            <a:r>
              <a:rPr lang="sr-Latn-CS" altLang="sr-Latn-RS" sz="2400" b="1" smtClean="0"/>
              <a:t>: </a:t>
            </a:r>
          </a:p>
          <a:p>
            <a:pPr eaLnBrk="1" hangingPunct="1"/>
            <a:r>
              <a:rPr lang="sr-Latn-CS" altLang="sr-Latn-RS" sz="2400" b="1" smtClean="0"/>
              <a:t>m supraorbitalis ossis frontalis, m infraorbitalis maxillae, </a:t>
            </a:r>
          </a:p>
          <a:p>
            <a:pPr eaLnBrk="1" hangingPunct="1"/>
            <a:r>
              <a:rPr lang="sr-Latn-CS" altLang="sr-Latn-RS" sz="2400" b="1" smtClean="0"/>
              <a:t>crista lacrimalis anterior processus frontalisa,</a:t>
            </a:r>
          </a:p>
          <a:p>
            <a:pPr eaLnBrk="1" hangingPunct="1"/>
            <a:r>
              <a:rPr lang="sr-Latn-CS" altLang="sr-Latn-RS" sz="2400" b="1" smtClean="0"/>
              <a:t> prednja ivica zigomatične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Vrh orbite</a:t>
            </a:r>
            <a:r>
              <a:rPr lang="sr-Latn-CS" altLang="sr-Latn-RS" sz="2400" b="1" smtClean="0"/>
              <a:t>: </a:t>
            </a:r>
          </a:p>
          <a:p>
            <a:pPr eaLnBrk="1" hangingPunct="1"/>
            <a:r>
              <a:rPr lang="sr-Latn-CS" altLang="sr-Latn-RS" sz="2400" b="1" smtClean="0"/>
              <a:t>canalis opticus ( n opticus i a ophtalmica)                          </a:t>
            </a:r>
            <a:endParaRPr lang="en-US" altLang="sr-Latn-RS" sz="2400" b="1" smtClean="0"/>
          </a:p>
        </p:txBody>
      </p:sp>
      <p:pic>
        <p:nvPicPr>
          <p:cNvPr id="82948" name="Picture 1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t="7158" r="37468" b="38194"/>
          <a:stretch>
            <a:fillRect/>
          </a:stretch>
        </p:blipFill>
        <p:spPr>
          <a:xfrm>
            <a:off x="5000625" y="2286000"/>
            <a:ext cx="4038600" cy="3032125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3" descr="D:\My Documents\My Scans\maxilla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6" t="15208" r="12917" b="58698"/>
          <a:stretch>
            <a:fillRect/>
          </a:stretch>
        </p:blipFill>
        <p:spPr bwMode="auto">
          <a:xfrm>
            <a:off x="428625" y="714375"/>
            <a:ext cx="8215313" cy="564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t="7158" r="37468" b="38194"/>
          <a:stretch>
            <a:fillRect/>
          </a:stretch>
        </p:blipFill>
        <p:spPr bwMode="auto">
          <a:xfrm>
            <a:off x="357188" y="571500"/>
            <a:ext cx="7881937" cy="599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4762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2800" b="1" dirty="0" smtClean="0">
                <a:latin typeface="Times New Roman" pitchFamily="18" charset="0"/>
              </a:rPr>
              <a:t>FOSSA INFRATEMPORALIS</a:t>
            </a:r>
            <a:endParaRPr lang="en-US" sz="2800" b="1" dirty="0" smtClean="0">
              <a:latin typeface="Times New Roman" pitchFamily="18" charset="0"/>
            </a:endParaRP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>
          <a:xfrm>
            <a:off x="0" y="620713"/>
            <a:ext cx="9144000" cy="6237287"/>
          </a:xfrm>
        </p:spPr>
        <p:txBody>
          <a:bodyPr/>
          <a:lstStyle/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Prednji zid</a:t>
            </a:r>
            <a:r>
              <a:rPr lang="sr-Latn-CS" altLang="sr-Latn-RS" sz="2400" b="1" smtClean="0"/>
              <a:t>: f infratemporalis maxillae, fissura orbitalis inferior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Gornji zid: </a:t>
            </a:r>
            <a:r>
              <a:rPr lang="sr-Latn-CS" altLang="sr-Latn-RS" sz="2400" b="1" smtClean="0"/>
              <a:t>arcus zygomaticus, foramen zygomaticum,</a:t>
            </a:r>
          </a:p>
          <a:p>
            <a:pPr eaLnBrk="1" hangingPunct="1"/>
            <a:r>
              <a:rPr lang="sr-Latn-CS" altLang="sr-Latn-RS" sz="2400" b="1" smtClean="0"/>
              <a:t>                   facies infratemporalis allae majoris</a:t>
            </a:r>
          </a:p>
          <a:p>
            <a:pPr eaLnBrk="1" hangingPunct="1"/>
            <a:r>
              <a:rPr lang="sr-Latn-CS" altLang="sr-Latn-RS" sz="2400" b="1" smtClean="0"/>
              <a:t>                   foramen ovale , spinosum i zygomaticum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Spoljni zid</a:t>
            </a:r>
            <a:r>
              <a:rPr lang="sr-Latn-CS" altLang="sr-Latn-RS" sz="2400" b="1" smtClean="0"/>
              <a:t>: ramus mandibulae, incisura mandibulae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Unutrašnji zid: </a:t>
            </a:r>
            <a:r>
              <a:rPr lang="sr-Latn-CS" altLang="sr-Latn-RS" sz="2400" b="1" smtClean="0"/>
              <a:t>lamina lateralis processus pterygoidei,</a:t>
            </a:r>
          </a:p>
          <a:p>
            <a:pPr eaLnBrk="1" hangingPunct="1"/>
            <a:r>
              <a:rPr lang="sr-Latn-CS" altLang="sr-Latn-RS" sz="2400" b="1" smtClean="0"/>
              <a:t>                          fissura pterygomaxillaris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Donji zid</a:t>
            </a:r>
            <a:r>
              <a:rPr lang="sr-Latn-CS" altLang="sr-Latn-RS" sz="2400" b="1" smtClean="0"/>
              <a:t>: m pterygoideus medialis – </a:t>
            </a:r>
            <a:r>
              <a:rPr lang="sr-Latn-CS" altLang="sr-Latn-RS" sz="2400" smtClean="0"/>
              <a:t>unutrašnja strana</a:t>
            </a:r>
            <a:endParaRPr lang="sr-Latn-CS" altLang="sr-Latn-RS" sz="2400" b="1" smtClean="0"/>
          </a:p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Zadnji zid</a:t>
            </a:r>
            <a:r>
              <a:rPr lang="sr-Latn-CS" altLang="sr-Latn-RS" sz="2400" b="1" smtClean="0"/>
              <a:t>: MPM – </a:t>
            </a:r>
            <a:r>
              <a:rPr lang="sr-Latn-CS" altLang="sr-Latn-RS" sz="2400" smtClean="0"/>
              <a:t>zadnja ivica, </a:t>
            </a:r>
            <a:r>
              <a:rPr lang="sr-Latn-CS" altLang="sr-Latn-RS" sz="2400" b="1" smtClean="0"/>
              <a:t>MPL- </a:t>
            </a:r>
            <a:r>
              <a:rPr lang="sr-Latn-CS" altLang="sr-Latn-RS" sz="2400" smtClean="0"/>
              <a:t>zadnjeunutrašnja strana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00B0F0"/>
                </a:solidFill>
              </a:rPr>
              <a:t>Sadržaj : </a:t>
            </a:r>
            <a:r>
              <a:rPr lang="sr-Latn-CS" altLang="sr-Latn-RS" sz="2400" b="1" smtClean="0"/>
              <a:t>MPM, MPL,  a maxillaris, plexus pterygoideus,         			n maxillaris i n mandibularis</a:t>
            </a:r>
          </a:p>
          <a:p>
            <a:pPr eaLnBrk="1" hangingPunct="1"/>
            <a:endParaRPr lang="en-US" altLang="sr-Latn-RS" sz="2400" b="1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altLang="sr-Latn-RS" sz="2800" b="1" smtClean="0">
                <a:latin typeface="Times New Roman" panose="02020603050405020304" pitchFamily="18" charset="0"/>
              </a:rPr>
              <a:t>FOSSA INFRATEMPORALIS</a:t>
            </a:r>
            <a:endParaRPr lang="en-US" altLang="sr-Latn-RS" sz="2800" b="1" smtClean="0">
              <a:latin typeface="Times New Roman" panose="02020603050405020304" pitchFamily="18" charset="0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14313" y="1071563"/>
            <a:ext cx="4572000" cy="5357812"/>
          </a:xfrm>
        </p:spPr>
        <p:txBody>
          <a:bodyPr/>
          <a:lstStyle/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Prednji zid</a:t>
            </a:r>
            <a:r>
              <a:rPr lang="sr-Latn-CS" altLang="sr-Latn-RS" sz="2400" b="1" smtClean="0"/>
              <a:t>: </a:t>
            </a:r>
          </a:p>
          <a:p>
            <a:pPr eaLnBrk="1" hangingPunct="1"/>
            <a:r>
              <a:rPr lang="sr-Latn-CS" altLang="sr-Latn-RS" sz="2400" b="1" smtClean="0"/>
              <a:t>f infratemporalis maxillae, fissura orbitalis inferior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Gornji zid: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 </a:t>
            </a:r>
            <a:r>
              <a:rPr lang="sr-Latn-CS" altLang="sr-Latn-RS" sz="2400" b="1" smtClean="0"/>
              <a:t>arcus zygomaticus,</a:t>
            </a:r>
          </a:p>
          <a:p>
            <a:pPr eaLnBrk="1" hangingPunct="1"/>
            <a:r>
              <a:rPr lang="sr-Latn-CS" altLang="sr-Latn-RS" sz="2400" b="1" smtClean="0"/>
              <a:t> foramen zygomaticum,</a:t>
            </a:r>
          </a:p>
          <a:p>
            <a:pPr eaLnBrk="1" hangingPunct="1"/>
            <a:r>
              <a:rPr lang="sr-Latn-CS" altLang="sr-Latn-RS" sz="2400" b="1" smtClean="0"/>
              <a:t> facies infratemporalis allae majoris</a:t>
            </a:r>
          </a:p>
          <a:p>
            <a:pPr eaLnBrk="1" hangingPunct="1"/>
            <a:r>
              <a:rPr lang="sr-Latn-CS" altLang="sr-Latn-RS" sz="2400" b="1" smtClean="0"/>
              <a:t>  </a:t>
            </a:r>
            <a:r>
              <a:rPr lang="sr-Latn-CS" altLang="sr-Latn-RS" sz="2400" b="1" smtClean="0">
                <a:solidFill>
                  <a:srgbClr val="0000FF"/>
                </a:solidFill>
              </a:rPr>
              <a:t>foramen ovale , spinosum i zygomaticum</a:t>
            </a:r>
          </a:p>
          <a:p>
            <a:pPr eaLnBrk="1" hangingPunct="1"/>
            <a:endParaRPr lang="en-US" altLang="sr-Latn-RS" sz="2400" b="1" smtClean="0"/>
          </a:p>
        </p:txBody>
      </p:sp>
      <p:pic>
        <p:nvPicPr>
          <p:cNvPr id="87044" name="Picture 3" descr="D:\My Documents\My Scans\maxilla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6" t="26582" r="14771" b="43311"/>
          <a:stretch>
            <a:fillRect/>
          </a:stretch>
        </p:blipFill>
        <p:spPr>
          <a:xfrm>
            <a:off x="5105400" y="2214563"/>
            <a:ext cx="4038600" cy="2673350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altLang="sr-Latn-RS" sz="2800" b="1" smtClean="0">
                <a:latin typeface="Times New Roman" panose="02020603050405020304" pitchFamily="18" charset="0"/>
              </a:rPr>
              <a:t>FOSSA INFRATEMPORALIS</a:t>
            </a:r>
            <a:endParaRPr lang="en-US" altLang="sr-Latn-RS" sz="2800" b="1" smtClean="0">
              <a:latin typeface="Times New Roman" panose="02020603050405020304" pitchFamily="18" charset="0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42875" y="1143000"/>
            <a:ext cx="4352925" cy="4983163"/>
          </a:xfrm>
        </p:spPr>
        <p:txBody>
          <a:bodyPr/>
          <a:lstStyle/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Spoljni zid</a:t>
            </a:r>
            <a:r>
              <a:rPr lang="sr-Latn-CS" altLang="sr-Latn-RS" sz="2400" b="1" smtClean="0"/>
              <a:t>:</a:t>
            </a:r>
          </a:p>
          <a:p>
            <a:pPr eaLnBrk="1" hangingPunct="1"/>
            <a:r>
              <a:rPr lang="sr-Latn-CS" altLang="sr-Latn-RS" sz="2400" b="1" smtClean="0"/>
              <a:t>ramus mandibulae,</a:t>
            </a:r>
          </a:p>
          <a:p>
            <a:pPr eaLnBrk="1" hangingPunct="1"/>
            <a:r>
              <a:rPr lang="sr-Latn-CS" altLang="sr-Latn-RS" sz="2400" b="1" smtClean="0"/>
              <a:t> incisura mandibulae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Unutrašnji zid: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 </a:t>
            </a:r>
            <a:r>
              <a:rPr lang="sr-Latn-CS" altLang="sr-Latn-RS" sz="2400" b="1" smtClean="0"/>
              <a:t>lamina lateralis processus pterygoidei,</a:t>
            </a:r>
          </a:p>
          <a:p>
            <a:pPr eaLnBrk="1" hangingPunct="1"/>
            <a:r>
              <a:rPr lang="sr-Latn-CS" altLang="sr-Latn-RS" sz="2400" b="1" smtClean="0"/>
              <a:t> fissura pterygomaxillaris</a:t>
            </a:r>
          </a:p>
          <a:p>
            <a:pPr eaLnBrk="1" hangingPunct="1"/>
            <a:endParaRPr lang="en-US" altLang="sr-Latn-RS" sz="2400" b="1" smtClean="0"/>
          </a:p>
        </p:txBody>
      </p:sp>
      <p:pic>
        <p:nvPicPr>
          <p:cNvPr id="88068" name="Picture 3" descr="D:\My Documents\My Scans\maxilla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6" t="26582" r="14771" b="43311"/>
          <a:stretch>
            <a:fillRect/>
          </a:stretch>
        </p:blipFill>
        <p:spPr>
          <a:xfrm>
            <a:off x="5105400" y="2143125"/>
            <a:ext cx="4038600" cy="2887663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 eaLnBrk="1" hangingPunct="1"/>
            <a:r>
              <a:rPr lang="sr-Latn-CS" altLang="sr-Latn-RS" sz="2800" b="1" smtClean="0">
                <a:latin typeface="Times New Roman" panose="02020603050405020304" pitchFamily="18" charset="0"/>
              </a:rPr>
              <a:t>FOSSA INFRATEMPORALIS</a:t>
            </a:r>
            <a:endParaRPr lang="en-US" altLang="sr-Latn-RS" sz="2800" b="1" smtClean="0">
              <a:latin typeface="Times New Roman" panose="02020603050405020304" pitchFamily="18" charset="0"/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14313" y="1000125"/>
            <a:ext cx="4572000" cy="5126038"/>
          </a:xfrm>
        </p:spPr>
        <p:txBody>
          <a:bodyPr/>
          <a:lstStyle/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Donji zid</a:t>
            </a:r>
            <a:r>
              <a:rPr lang="sr-Latn-CS" altLang="sr-Latn-RS" sz="2400" b="1" smtClean="0"/>
              <a:t>:</a:t>
            </a:r>
          </a:p>
          <a:p>
            <a:pPr eaLnBrk="1" hangingPunct="1"/>
            <a:r>
              <a:rPr lang="sr-Latn-CS" altLang="sr-Latn-RS" sz="2400" b="1" smtClean="0"/>
              <a:t> m pterygoideus medialis – </a:t>
            </a:r>
            <a:r>
              <a:rPr lang="sr-Latn-CS" altLang="sr-Latn-RS" sz="2400" smtClean="0"/>
              <a:t>unutrašnja strana</a:t>
            </a:r>
            <a:endParaRPr lang="sr-Latn-CS" altLang="sr-Latn-RS" sz="2400" b="1" smtClean="0"/>
          </a:p>
          <a:p>
            <a:pPr eaLnBrk="1" hangingPunct="1"/>
            <a:r>
              <a:rPr lang="sr-Latn-CS" altLang="sr-Latn-RS" sz="2400" b="1" smtClean="0">
                <a:solidFill>
                  <a:srgbClr val="FF0000"/>
                </a:solidFill>
              </a:rPr>
              <a:t>Zadnji zid</a:t>
            </a:r>
            <a:r>
              <a:rPr lang="sr-Latn-CS" altLang="sr-Latn-RS" sz="2400" b="1" smtClean="0"/>
              <a:t>:</a:t>
            </a:r>
          </a:p>
          <a:p>
            <a:pPr eaLnBrk="1" hangingPunct="1"/>
            <a:r>
              <a:rPr lang="sr-Latn-CS" altLang="sr-Latn-RS" sz="2400" b="1" smtClean="0"/>
              <a:t>MPM – </a:t>
            </a:r>
            <a:r>
              <a:rPr lang="sr-Latn-CS" altLang="sr-Latn-RS" sz="2400" smtClean="0"/>
              <a:t>zadnja ivica,</a:t>
            </a:r>
          </a:p>
          <a:p>
            <a:pPr eaLnBrk="1" hangingPunct="1"/>
            <a:r>
              <a:rPr lang="sr-Latn-CS" altLang="sr-Latn-RS" sz="2400" smtClean="0"/>
              <a:t> </a:t>
            </a:r>
            <a:r>
              <a:rPr lang="sr-Latn-CS" altLang="sr-Latn-RS" sz="2400" b="1" smtClean="0"/>
              <a:t>MPL- </a:t>
            </a:r>
            <a:r>
              <a:rPr lang="sr-Latn-CS" altLang="sr-Latn-RS" sz="2400" smtClean="0"/>
              <a:t>zadnjeunutrašnja strana</a:t>
            </a:r>
          </a:p>
          <a:p>
            <a:pPr eaLnBrk="1" hangingPunct="1"/>
            <a:r>
              <a:rPr lang="sr-Latn-CS" altLang="sr-Latn-RS" sz="2400" b="1" smtClean="0">
                <a:solidFill>
                  <a:srgbClr val="00B0F0"/>
                </a:solidFill>
              </a:rPr>
              <a:t>Sadržaj :</a:t>
            </a:r>
          </a:p>
          <a:p>
            <a:pPr eaLnBrk="1" hangingPunct="1"/>
            <a:r>
              <a:rPr lang="sr-Latn-CS" altLang="sr-Latn-RS" sz="2400" b="1" smtClean="0"/>
              <a:t>MPM, MPL, </a:t>
            </a:r>
          </a:p>
          <a:p>
            <a:pPr eaLnBrk="1" hangingPunct="1"/>
            <a:r>
              <a:rPr lang="sr-Latn-CS" altLang="sr-Latn-RS" sz="2400" b="1" smtClean="0"/>
              <a:t> a maxillaris, plexuspterygoideus, </a:t>
            </a:r>
          </a:p>
          <a:p>
            <a:pPr eaLnBrk="1" hangingPunct="1"/>
            <a:r>
              <a:rPr lang="sr-Latn-CS" altLang="sr-Latn-RS" sz="2400" b="1" smtClean="0"/>
              <a:t>n maxillaris i n mandibularis</a:t>
            </a:r>
          </a:p>
          <a:p>
            <a:pPr eaLnBrk="1" hangingPunct="1"/>
            <a:endParaRPr lang="en-US" altLang="sr-Latn-RS" sz="2400" b="1" smtClean="0"/>
          </a:p>
        </p:txBody>
      </p:sp>
      <p:pic>
        <p:nvPicPr>
          <p:cNvPr id="89092" name="Picture 3" descr="D:\My Documents\My Scans\maxilla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6" t="26582" r="14771" b="43311"/>
          <a:stretch>
            <a:fillRect/>
          </a:stretch>
        </p:blipFill>
        <p:spPr>
          <a:xfrm>
            <a:off x="5105400" y="2357438"/>
            <a:ext cx="4038600" cy="2744787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3" descr="D:\My Documents\My Scans\maxilla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6" t="26582" r="14771" b="43311"/>
          <a:stretch>
            <a:fillRect/>
          </a:stretch>
        </p:blipFill>
        <p:spPr bwMode="auto">
          <a:xfrm>
            <a:off x="571500" y="785813"/>
            <a:ext cx="8286750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" descr="D:\My Documents\My Scans\maxilla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4" t="69402" r="15698" b="7181"/>
          <a:stretch>
            <a:fillRect/>
          </a:stretch>
        </p:blipFill>
        <p:spPr bwMode="auto">
          <a:xfrm>
            <a:off x="214313" y="714375"/>
            <a:ext cx="8715375" cy="564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0" r="37537" b="37352"/>
          <a:stretch>
            <a:fillRect/>
          </a:stretch>
        </p:blipFill>
        <p:spPr bwMode="auto">
          <a:xfrm>
            <a:off x="684213" y="0"/>
            <a:ext cx="7981950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42875"/>
            <a:ext cx="8229600" cy="5000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2800" b="1" dirty="0" smtClean="0"/>
              <a:t>MANDIBULA- DONJA VILICA</a:t>
            </a:r>
            <a:endParaRPr lang="en-US" sz="2800" b="1" dirty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71438" y="857250"/>
            <a:ext cx="4424362" cy="52689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/>
              <a:t>CORPUS MANDIBULAE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Spoljašnja strana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: fossa mentalis, foramen mentale 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(a.n.mentalis), 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trigonum mentale, protuberantia mentalis, tuberculum mentale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Donja ivica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: protuberantia mentalis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(gnathion), 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tuberculum mentale,linea obliqua 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(m.buccinator, m.depresor labi inferioris-iznad, m.depresor anguli oris, platyzma-ispod)</a:t>
            </a:r>
          </a:p>
          <a:p>
            <a:pPr eaLnBrk="1" hangingPunct="1">
              <a:lnSpc>
                <a:spcPct val="90000"/>
              </a:lnSpc>
            </a:pPr>
            <a:endParaRPr lang="sr-Latn-CS" altLang="sr-Latn-RS" sz="2400" b="1" smtClean="0">
              <a:solidFill>
                <a:srgbClr val="FFFF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sr-Latn-RS" sz="2400" b="1" smtClean="0"/>
          </a:p>
        </p:txBody>
      </p:sp>
      <p:pic>
        <p:nvPicPr>
          <p:cNvPr id="36868" name="Picture 3" descr="D:\My Documents\My Scans\mandibul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2" t="20508" r="9134" b="49133"/>
          <a:stretch>
            <a:fillRect/>
          </a:stretch>
        </p:blipFill>
        <p:spPr>
          <a:xfrm>
            <a:off x="4857750" y="1857375"/>
            <a:ext cx="4286250" cy="3138488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 descr="D:\My Documents\My Scans\maxilla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3" t="28590" r="14771" b="26582"/>
          <a:stretch>
            <a:fillRect/>
          </a:stretch>
        </p:blipFill>
        <p:spPr bwMode="auto">
          <a:xfrm>
            <a:off x="214313" y="285750"/>
            <a:ext cx="8786812" cy="635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42875"/>
            <a:ext cx="8229600" cy="642938"/>
          </a:xfrm>
        </p:spPr>
        <p:txBody>
          <a:bodyPr/>
          <a:lstStyle/>
          <a:p>
            <a:pPr eaLnBrk="1" hangingPunct="1"/>
            <a:r>
              <a:rPr lang="sr-Latn-CS" altLang="sr-Latn-RS" sz="2800" b="1" smtClean="0"/>
              <a:t>MANDIBULA- DONJA VILICA</a:t>
            </a:r>
            <a:endParaRPr lang="en-US" altLang="sr-Latn-RS" sz="2800" b="1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857250"/>
            <a:ext cx="4572000" cy="52689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/>
              <a:t>CORPUS MANDIBULAE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Unutrašnja strana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: spina mentalis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 (spina m.genioglossi i spina m.geniohyoidei), 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fossa digastrica, linea mylohyoidea </a:t>
            </a:r>
            <a:r>
              <a:rPr lang="sr-Latn-CS" altLang="sr-Latn-RS" sz="2400" smtClean="0">
                <a:latin typeface="Times New Roman" panose="02020603050405020304" pitchFamily="18" charset="0"/>
              </a:rPr>
              <a:t>(fovea sublingualis, fovea submandibularis)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sr-Latn-RS" sz="24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Gornja ivica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: arcus alveolaris, alveoli dentales, s</a:t>
            </a:r>
            <a:r>
              <a:rPr lang="en-US" altLang="sr-Latn-RS" sz="2400" b="1" smtClean="0">
                <a:latin typeface="Times New Roman" panose="02020603050405020304" pitchFamily="18" charset="0"/>
              </a:rPr>
              <a:t>e</a:t>
            </a:r>
            <a:r>
              <a:rPr lang="sr-Latn-CS" altLang="sr-Latn-RS" sz="2400" b="1" smtClean="0">
                <a:latin typeface="Times New Roman" panose="02020603050405020304" pitchFamily="18" charset="0"/>
              </a:rPr>
              <a:t>pta interalveolaria, septa interradicularia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sr-Latn-RS" sz="2400" b="1" smtClean="0"/>
          </a:p>
        </p:txBody>
      </p:sp>
      <p:pic>
        <p:nvPicPr>
          <p:cNvPr id="38916" name="Picture 1" descr="D:\My Documents\My Scans\maxilla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2" t="25246" r="22188" b="47993"/>
          <a:stretch>
            <a:fillRect/>
          </a:stretch>
        </p:blipFill>
        <p:spPr>
          <a:xfrm>
            <a:off x="4929188" y="2214563"/>
            <a:ext cx="4214812" cy="3078162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extLst mod="1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1682</TotalTime>
  <Words>1543</Words>
  <Application>Microsoft Office PowerPoint</Application>
  <PresentationFormat>On-screen Show (4:3)</PresentationFormat>
  <Paragraphs>225</Paragraphs>
  <Slides>60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4" baseType="lpstr">
      <vt:lpstr>Arial</vt:lpstr>
      <vt:lpstr>Calibri</vt:lpstr>
      <vt:lpstr>Times New Roman</vt:lpstr>
      <vt:lpstr>Office Theme</vt:lpstr>
      <vt:lpstr>KOSTI  LICA</vt:lpstr>
      <vt:lpstr>PowerPoint Presentation</vt:lpstr>
      <vt:lpstr>PowerPoint Presentation</vt:lpstr>
      <vt:lpstr>PowerPoint Presentation</vt:lpstr>
      <vt:lpstr>MANDIBULA- DONJA VILICA</vt:lpstr>
      <vt:lpstr>PowerPoint Presentation</vt:lpstr>
      <vt:lpstr>MANDIBULA- DONJA VILICA</vt:lpstr>
      <vt:lpstr>PowerPoint Presentation</vt:lpstr>
      <vt:lpstr>MANDIBULA- DONJA VILICA</vt:lpstr>
      <vt:lpstr>PowerPoint Presentation</vt:lpstr>
      <vt:lpstr>PowerPoint Presentation</vt:lpstr>
      <vt:lpstr>MANDIBULA- DONJA VILICA</vt:lpstr>
      <vt:lpstr>MANDIBULA- DONJA VILICA</vt:lpstr>
      <vt:lpstr>PowerPoint Presentation</vt:lpstr>
      <vt:lpstr>PowerPoint Presentation</vt:lpstr>
      <vt:lpstr>PowerPoint Presentation</vt:lpstr>
      <vt:lpstr>PowerPoint Presentation</vt:lpstr>
      <vt:lpstr> MANDIBULA  - RAMUS MANDIBULAE </vt:lpstr>
      <vt:lpstr>PowerPoint Presentation</vt:lpstr>
      <vt:lpstr> MANDIBULA  - RAMUS MANDIBULAE </vt:lpstr>
      <vt:lpstr> MANDIBULA  - RAMUS MANDIBULAE </vt:lpstr>
      <vt:lpstr> MANDIBULA  - RAMUS MANDIBULAE </vt:lpstr>
      <vt:lpstr>PowerPoint Presentation</vt:lpstr>
      <vt:lpstr>ART.TEMPOROMANDIBULARIS</vt:lpstr>
      <vt:lpstr>PowerPoint Presentation</vt:lpstr>
      <vt:lpstr>PowerPoint Presentation</vt:lpstr>
      <vt:lpstr>OS ZYGOMATICUM – JABUČNA KOST</vt:lpstr>
      <vt:lpstr>OS ZYGOMATICUM – JABUČNA KOST</vt:lpstr>
      <vt:lpstr>OS ZYGOMATICUM – JABUČNA KOST</vt:lpstr>
      <vt:lpstr>PowerPoint Presentation</vt:lpstr>
      <vt:lpstr>OS LACRIMALE</vt:lpstr>
      <vt:lpstr>OS LACRIMALE</vt:lpstr>
      <vt:lpstr>PowerPoint Presentation</vt:lpstr>
      <vt:lpstr>PowerPoint Presentation</vt:lpstr>
      <vt:lpstr>PowerPoint Presentation</vt:lpstr>
      <vt:lpstr>CONCHA NASALIS INFERIOR </vt:lpstr>
      <vt:lpstr>CONCHA NASALIS INFERIOR </vt:lpstr>
      <vt:lpstr>PowerPoint Presentation</vt:lpstr>
      <vt:lpstr>PowerPoint Presentation</vt:lpstr>
      <vt:lpstr>VOMER - RALO</vt:lpstr>
      <vt:lpstr>PowerPoint Presentation</vt:lpstr>
      <vt:lpstr>OS HYOIDEUM – PODJEZIČNA KOST</vt:lpstr>
      <vt:lpstr>OS HYOIDEUM – PODJEZIČNA KOST</vt:lpstr>
      <vt:lpstr>OS HYOIDEUM – PODJEZIČNA KOST</vt:lpstr>
      <vt:lpstr>OS HYOIDEUM – PODJEZIČNA KOST</vt:lpstr>
      <vt:lpstr>PowerPoint Presentation</vt:lpstr>
      <vt:lpstr>PowerPoint Presentation</vt:lpstr>
      <vt:lpstr>PowerPoint Presentation</vt:lpstr>
      <vt:lpstr>ORBITA-OČNA  DUPLJA</vt:lpstr>
      <vt:lpstr>ORBITA-OČNA  DUPLJA</vt:lpstr>
      <vt:lpstr>ORBITA-OČNA  DUPLJA</vt:lpstr>
      <vt:lpstr>ORBITA-OČNA  DUPLJA</vt:lpstr>
      <vt:lpstr>PowerPoint Presentation</vt:lpstr>
      <vt:lpstr>PowerPoint Presentation</vt:lpstr>
      <vt:lpstr>FOSSA INFRATEMPORALIS</vt:lpstr>
      <vt:lpstr>FOSSA INFRATEMPORALIS</vt:lpstr>
      <vt:lpstr>FOSSA INFRATEMPORALIS</vt:lpstr>
      <vt:lpstr>FOSSA INFRATEMPORALIS</vt:lpstr>
      <vt:lpstr>PowerPoint Presentation</vt:lpstr>
      <vt:lpstr>PowerPoint Presentation</vt:lpstr>
    </vt:vector>
  </TitlesOfParts>
  <Company>XP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IvanM</dc:creator>
  <cp:lastModifiedBy>Win10</cp:lastModifiedBy>
  <cp:revision>116</cp:revision>
  <dcterms:created xsi:type="dcterms:W3CDTF">2008-01-22T18:44:24Z</dcterms:created>
  <dcterms:modified xsi:type="dcterms:W3CDTF">2020-09-30T07:46:03Z</dcterms:modified>
</cp:coreProperties>
</file>